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205" r:id="rId1"/>
  </p:sldMasterIdLst>
  <p:notesMasterIdLst>
    <p:notesMasterId r:id="rId38"/>
  </p:notesMasterIdLst>
  <p:handoutMasterIdLst>
    <p:handoutMasterId r:id="rId39"/>
  </p:handoutMasterIdLst>
  <p:sldIdLst>
    <p:sldId id="755" r:id="rId2"/>
    <p:sldId id="844" r:id="rId3"/>
    <p:sldId id="257" r:id="rId4"/>
    <p:sldId id="842" r:id="rId5"/>
    <p:sldId id="360" r:id="rId6"/>
    <p:sldId id="1043" r:id="rId7"/>
    <p:sldId id="1033" r:id="rId8"/>
    <p:sldId id="1055" r:id="rId9"/>
    <p:sldId id="1082" r:id="rId10"/>
    <p:sldId id="1083" r:id="rId11"/>
    <p:sldId id="1081" r:id="rId12"/>
    <p:sldId id="1054" r:id="rId13"/>
    <p:sldId id="1079" r:id="rId14"/>
    <p:sldId id="1080" r:id="rId15"/>
    <p:sldId id="937" r:id="rId16"/>
    <p:sldId id="1073" r:id="rId17"/>
    <p:sldId id="850" r:id="rId18"/>
    <p:sldId id="1084" r:id="rId19"/>
    <p:sldId id="361" r:id="rId20"/>
    <p:sldId id="1085" r:id="rId21"/>
    <p:sldId id="1086" r:id="rId22"/>
    <p:sldId id="1087" r:id="rId23"/>
    <p:sldId id="1088" r:id="rId24"/>
    <p:sldId id="1017" r:id="rId25"/>
    <p:sldId id="978" r:id="rId26"/>
    <p:sldId id="851" r:id="rId27"/>
    <p:sldId id="358" r:id="rId28"/>
    <p:sldId id="1060" r:id="rId29"/>
    <p:sldId id="1091" r:id="rId30"/>
    <p:sldId id="1090" r:id="rId31"/>
    <p:sldId id="1075" r:id="rId32"/>
    <p:sldId id="1035" r:id="rId33"/>
    <p:sldId id="1092" r:id="rId34"/>
    <p:sldId id="1093" r:id="rId35"/>
    <p:sldId id="1037" r:id="rId36"/>
    <p:sldId id="932" r:id="rId37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zysztof Matusik" initials="KM" lastIdx="1" clrIdx="0">
    <p:extLst>
      <p:ext uri="{19B8F6BF-5375-455C-9EA6-DF929625EA0E}">
        <p15:presenceInfo xmlns:p15="http://schemas.microsoft.com/office/powerpoint/2012/main" userId="de984de8d09ab0d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6600"/>
    <a:srgbClr val="D18B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80" autoAdjust="0"/>
    <p:restoredTop sz="96416" autoAdjust="0"/>
  </p:normalViewPr>
  <p:slideViewPr>
    <p:cSldViewPr>
      <p:cViewPr varScale="1">
        <p:scale>
          <a:sx n="113" d="100"/>
          <a:sy n="113" d="100"/>
        </p:scale>
        <p:origin x="9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43670161297483"/>
          <c:y val="4.5940675395041576E-2"/>
          <c:w val="0.85316194551216618"/>
          <c:h val="0.785824011007324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DOCHODY</c:v>
                </c:pt>
              </c:strCache>
            </c:strRef>
          </c:tx>
          <c:invertIfNegative val="0"/>
          <c:cat>
            <c:numRef>
              <c:f>Arkusz1!$A$2:$A$7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Arkusz1!$B$2:$B$7</c:f>
              <c:numCache>
                <c:formatCode>#,##0.00</c:formatCode>
                <c:ptCount val="6"/>
                <c:pt idx="0">
                  <c:v>15539149</c:v>
                </c:pt>
                <c:pt idx="1">
                  <c:v>52480893.5</c:v>
                </c:pt>
                <c:pt idx="2">
                  <c:v>41446960</c:v>
                </c:pt>
                <c:pt idx="3">
                  <c:v>43796520</c:v>
                </c:pt>
                <c:pt idx="4">
                  <c:v>47997148</c:v>
                </c:pt>
                <c:pt idx="5">
                  <c:v>45812476.82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72-410B-82C6-9614F930CC2B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WYDATKI</c:v>
                </c:pt>
              </c:strCache>
            </c:strRef>
          </c:tx>
          <c:invertIfNegative val="0"/>
          <c:cat>
            <c:numRef>
              <c:f>Arkusz1!$A$2:$A$7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Arkusz1!$C$2:$C$7</c:f>
              <c:numCache>
                <c:formatCode>#,##0.00</c:formatCode>
                <c:ptCount val="6"/>
                <c:pt idx="0">
                  <c:v>16423809</c:v>
                </c:pt>
                <c:pt idx="1">
                  <c:v>52043342.530000001</c:v>
                </c:pt>
                <c:pt idx="2">
                  <c:v>37554940</c:v>
                </c:pt>
                <c:pt idx="3">
                  <c:v>42393389</c:v>
                </c:pt>
                <c:pt idx="4">
                  <c:v>53268472</c:v>
                </c:pt>
                <c:pt idx="5">
                  <c:v>38661832.009999998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72-410B-82C6-9614F930CC2B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NADWYZKA/DEFICYT</c:v>
                </c:pt>
              </c:strCache>
            </c:strRef>
          </c:tx>
          <c:invertIfNegative val="0"/>
          <c:trendline>
            <c:trendlineType val="linear"/>
            <c:dispRSqr val="0"/>
            <c:dispEq val="0"/>
          </c:trendline>
          <c:cat>
            <c:numRef>
              <c:f>Arkusz1!$A$2:$A$7</c:f>
              <c:numCache>
                <c:formatCode>General</c:formatCode>
                <c:ptCount val="6"/>
                <c:pt idx="0">
                  <c:v>2010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Arkusz1!$D$2:$D$7</c:f>
              <c:numCache>
                <c:formatCode>#,##0.00</c:formatCode>
                <c:ptCount val="6"/>
                <c:pt idx="0">
                  <c:v>-884660</c:v>
                </c:pt>
                <c:pt idx="1">
                  <c:v>437550.97</c:v>
                </c:pt>
                <c:pt idx="2">
                  <c:v>3629350</c:v>
                </c:pt>
                <c:pt idx="3">
                  <c:v>1403131</c:v>
                </c:pt>
                <c:pt idx="4">
                  <c:v>-5271324</c:v>
                </c:pt>
                <c:pt idx="5">
                  <c:v>7150644.8100000024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72-410B-82C6-9614F930CC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6828112"/>
        <c:axId val="356822232"/>
      </c:barChart>
      <c:catAx>
        <c:axId val="356828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pl-PL"/>
          </a:p>
        </c:txPr>
        <c:crossAx val="356822232"/>
        <c:crosses val="autoZero"/>
        <c:auto val="1"/>
        <c:lblAlgn val="ctr"/>
        <c:lblOffset val="100"/>
        <c:noMultiLvlLbl val="0"/>
      </c:catAx>
      <c:valAx>
        <c:axId val="356822232"/>
        <c:scaling>
          <c:orientation val="minMax"/>
          <c:max val="55000000"/>
          <c:min val="-6000000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pl-PL"/>
          </a:p>
        </c:txPr>
        <c:crossAx val="356828112"/>
        <c:crosses val="autoZero"/>
        <c:crossBetween val="between"/>
        <c:dispUnits>
          <c:builtInUnit val="millions"/>
          <c:dispUnitsLbl>
            <c:txPr>
              <a:bodyPr/>
              <a:lstStyle/>
              <a:p>
                <a:pPr>
                  <a:defRPr sz="12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</c:dispUnitsLbl>
        </c:dispUnits>
      </c:valAx>
      <c:spPr>
        <a:noFill/>
        <a:ln w="25400">
          <a:noFill/>
        </a:ln>
      </c:spPr>
    </c:plotArea>
    <c:legend>
      <c:legendPos val="b"/>
      <c:overlay val="0"/>
      <c:txPr>
        <a:bodyPr/>
        <a:lstStyle/>
        <a:p>
          <a:pPr>
            <a:defRPr sz="1200" b="1">
              <a:latin typeface="Arial" panose="020B0604020202020204" pitchFamily="34" charset="0"/>
              <a:cs typeface="Arial" panose="020B0604020202020204" pitchFamily="34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 w="12684">
          <a:solidFill>
            <a:schemeClr val="tx1"/>
          </a:solidFill>
          <a:prstDash val="solid"/>
        </a:ln>
      </c:spPr>
    </c:sideWall>
    <c:backWall>
      <c:thickness val="0"/>
      <c:spPr>
        <a:noFill/>
        <a:ln w="12684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378858555426699"/>
          <c:y val="3.2274978456787319E-2"/>
          <c:w val="0.8674628124137842"/>
          <c:h val="0.7372926526843309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Wydatki biezace</c:v>
                </c:pt>
              </c:strCache>
            </c:strRef>
          </c:tx>
          <c:invertIfNegative val="0"/>
          <c:cat>
            <c:numRef>
              <c:f>Sheet1!$B$1:$G$1</c:f>
              <c:numCache>
                <c:formatCode>General</c:formatCode>
                <c:ptCount val="6"/>
                <c:pt idx="0">
                  <c:v>2010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Sheet1!$B$2:$G$2</c:f>
              <c:numCache>
                <c:formatCode>#,##0.00</c:formatCode>
                <c:ptCount val="6"/>
                <c:pt idx="0">
                  <c:v>13420270</c:v>
                </c:pt>
                <c:pt idx="1">
                  <c:v>23320383.550000001</c:v>
                </c:pt>
                <c:pt idx="2">
                  <c:v>24513593.27</c:v>
                </c:pt>
                <c:pt idx="3">
                  <c:v>30532101.039999999</c:v>
                </c:pt>
                <c:pt idx="4">
                  <c:v>28157504.32</c:v>
                </c:pt>
                <c:pt idx="5">
                  <c:v>27586673.879999999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7E-4E78-BE1D-901C49F9CD0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Wyd. majątkowe</c:v>
                </c:pt>
              </c:strCache>
            </c:strRef>
          </c:tx>
          <c:invertIfNegative val="0"/>
          <c:cat>
            <c:numRef>
              <c:f>Sheet1!$B$1:$G$1</c:f>
              <c:numCache>
                <c:formatCode>General</c:formatCode>
                <c:ptCount val="6"/>
                <c:pt idx="0">
                  <c:v>2010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Sheet1!$B$3:$G$3</c:f>
              <c:numCache>
                <c:formatCode>#,##0.00</c:formatCode>
                <c:ptCount val="6"/>
                <c:pt idx="0">
                  <c:v>3003539</c:v>
                </c:pt>
                <c:pt idx="1">
                  <c:v>28722958.98</c:v>
                </c:pt>
                <c:pt idx="2">
                  <c:v>13041346.279999999</c:v>
                </c:pt>
                <c:pt idx="3">
                  <c:v>11861288.41</c:v>
                </c:pt>
                <c:pt idx="4">
                  <c:v>25110967.59</c:v>
                </c:pt>
                <c:pt idx="5">
                  <c:v>11075158.130000001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7E-4E78-BE1D-901C49F9CD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95"/>
        <c:shape val="box"/>
        <c:axId val="358630360"/>
        <c:axId val="358631144"/>
        <c:axId val="0"/>
      </c:bar3DChart>
      <c:catAx>
        <c:axId val="358630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36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58631144"/>
        <c:crossesAt val="2000000"/>
        <c:auto val="1"/>
        <c:lblAlgn val="ctr"/>
        <c:lblOffset val="100"/>
        <c:noMultiLvlLbl val="0"/>
      </c:catAx>
      <c:valAx>
        <c:axId val="358631144"/>
        <c:scaling>
          <c:orientation val="minMax"/>
          <c:max val="53000000"/>
          <c:min val="0"/>
        </c:scaling>
        <c:delete val="0"/>
        <c:axPos val="l"/>
        <c:majorGridlines>
          <c:spPr>
            <a:ln w="3617">
              <a:solidFill>
                <a:schemeClr val="tx1"/>
              </a:solidFill>
              <a:prstDash val="solid"/>
            </a:ln>
          </c:spPr>
        </c:majorGridlines>
        <c:numFmt formatCode="#,##0\ \z\ł" sourceLinked="0"/>
        <c:majorTickMark val="none"/>
        <c:minorTickMark val="none"/>
        <c:tickLblPos val="nextTo"/>
        <c:spPr>
          <a:ln w="36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58630360"/>
        <c:crosses val="autoZero"/>
        <c:crossBetween val="between"/>
        <c:majorUnit val="10000000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 b="0" i="0" baseline="0"/>
            </a:pPr>
            <a:endParaRPr lang="pl-PL"/>
          </a:p>
        </c:txPr>
      </c:dTable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6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437967823466513"/>
          <c:y val="3.5947712418300651E-2"/>
          <c:w val="0.61062141537863324"/>
          <c:h val="0.719137460758581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AD4324"/>
            </a:solidFill>
          </c:spPr>
          <c:invertIfNegative val="0"/>
          <c:dLbls>
            <c:numFmt formatCode="#,##0.00\ \z\ł;\-#,##0.00\ \z\ł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eparator> -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Oświata i wychowanie</c:v>
                </c:pt>
                <c:pt idx="1">
                  <c:v>Pomoc społeczna i rodzina</c:v>
                </c:pt>
                <c:pt idx="2">
                  <c:v>Pozostałe wydatki bieżące</c:v>
                </c:pt>
                <c:pt idx="3">
                  <c:v>Administracja publiczna</c:v>
                </c:pt>
                <c:pt idx="4">
                  <c:v>Gospodarka komunalna</c:v>
                </c:pt>
                <c:pt idx="5">
                  <c:v>Działalność usługowa-cmentarze</c:v>
                </c:pt>
                <c:pt idx="6">
                  <c:v>Transport i łączność</c:v>
                </c:pt>
              </c:strCache>
            </c:strRef>
          </c:cat>
          <c:val>
            <c:numRef>
              <c:f>Sheet1!$B$2:$H$2</c:f>
              <c:numCache>
                <c:formatCode>#,##0.00</c:formatCode>
                <c:ptCount val="7"/>
                <c:pt idx="0">
                  <c:v>8690510.3800000008</c:v>
                </c:pt>
                <c:pt idx="1">
                  <c:v>5515872</c:v>
                </c:pt>
                <c:pt idx="2">
                  <c:v>4177110.65</c:v>
                </c:pt>
                <c:pt idx="3">
                  <c:v>4114781.06</c:v>
                </c:pt>
                <c:pt idx="4">
                  <c:v>2377601.2799999998</c:v>
                </c:pt>
                <c:pt idx="5">
                  <c:v>1691165</c:v>
                </c:pt>
                <c:pt idx="6">
                  <c:v>590463.35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95-4075-89E6-1935834EF73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1E6128"/>
            </a:solidFill>
          </c:spPr>
          <c:invertIfNegative val="0"/>
          <c:dLbls>
            <c:numFmt formatCode="#,##0.00\ \z\ł;\-#,##0.00\ \z\ł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eparator> -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Oświata i wychowanie</c:v>
                </c:pt>
                <c:pt idx="1">
                  <c:v>Pomoc społeczna i rodzina</c:v>
                </c:pt>
                <c:pt idx="2">
                  <c:v>Pozostałe wydatki bieżące</c:v>
                </c:pt>
                <c:pt idx="3">
                  <c:v>Administracja publiczna</c:v>
                </c:pt>
                <c:pt idx="4">
                  <c:v>Gospodarka komunalna</c:v>
                </c:pt>
                <c:pt idx="5">
                  <c:v>Działalność usługowa-cmentarze</c:v>
                </c:pt>
                <c:pt idx="6">
                  <c:v>Transport i łączność</c:v>
                </c:pt>
              </c:strCache>
            </c:strRef>
          </c:cat>
          <c:val>
            <c:numRef>
              <c:f>Sheet1!$B$3:$H$3</c:f>
              <c:numCache>
                <c:formatCode>#,##0.00</c:formatCode>
                <c:ptCount val="7"/>
                <c:pt idx="0">
                  <c:v>10304427.52</c:v>
                </c:pt>
                <c:pt idx="1">
                  <c:v>5521089.5199999996</c:v>
                </c:pt>
                <c:pt idx="2">
                  <c:v>3493675.2200000025</c:v>
                </c:pt>
                <c:pt idx="3">
                  <c:v>4759920.1500000004</c:v>
                </c:pt>
                <c:pt idx="4">
                  <c:v>2649262.41</c:v>
                </c:pt>
                <c:pt idx="5">
                  <c:v>319534.25</c:v>
                </c:pt>
                <c:pt idx="6">
                  <c:v>538764.81000000006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95-4075-89E6-1935834EF7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0"/>
        <c:axId val="1"/>
        <c:axId val="2"/>
      </c:barChart>
      <c:catAx>
        <c:axId val="1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b"/>
        <c:majorGridlines/>
        <c:numFmt formatCode="#,##0.00\ \z\ł;\-#,##0.00\ \z\ł" sourceLinked="0"/>
        <c:majorTickMark val="out"/>
        <c:minorTickMark val="none"/>
        <c:tickLblPos val="nextTo"/>
        <c:txPr>
          <a:bodyPr rot="900000"/>
          <a:lstStyle/>
          <a:p>
            <a:pPr>
              <a:defRPr/>
            </a:pPr>
            <a:endParaRPr lang="pl-PL"/>
          </a:p>
        </c:txPr>
        <c:crossAx val="1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3719075046174782"/>
          <c:y val="0.88991641045349734"/>
          <c:w val="0.12561849907650433"/>
          <c:h val="9.297776871852708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50" baseline="0">
          <a:latin typeface="Arial" panose="020B0604020202020204" pitchFamily="34" charset="0"/>
        </a:defRPr>
      </a:pPr>
      <a:endParaRPr lang="pl-P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AD4324"/>
            </a:solidFill>
          </c:spPr>
          <c:invertIfNegative val="0"/>
          <c:dLbls>
            <c:numFmt formatCode="#,##0.00\ \z\ł;\-#,##0.00\ \z\ł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eparator> -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Sheet1!$B$1:$J$1</c:f>
              <c:strCache>
                <c:ptCount val="9"/>
                <c:pt idx="0">
                  <c:v>Pozostałe wydatki majątkowe</c:v>
                </c:pt>
                <c:pt idx="1">
                  <c:v>Kultura - park rekreacyjny</c:v>
                </c:pt>
                <c:pt idx="2">
                  <c:v>Gospodarka gruntami i nieruchomościami</c:v>
                </c:pt>
                <c:pt idx="3">
                  <c:v>Społeczne inicjatywy mieszkaniowe</c:v>
                </c:pt>
                <c:pt idx="4">
                  <c:v>Transport</c:v>
                </c:pt>
                <c:pt idx="5">
                  <c:v>Działalność usługowa- park historyczny</c:v>
                </c:pt>
                <c:pt idx="6">
                  <c:v>Oświata i wychowanie</c:v>
                </c:pt>
                <c:pt idx="7">
                  <c:v>Gospodarka komunalna</c:v>
                </c:pt>
                <c:pt idx="8">
                  <c:v>Infrastruktura wod+kan</c:v>
                </c:pt>
              </c:strCache>
            </c:strRef>
          </c:cat>
          <c:val>
            <c:numRef>
              <c:f>Sheet1!$B$2:$J$2</c:f>
              <c:numCache>
                <c:formatCode>#,##0.00</c:formatCode>
                <c:ptCount val="9"/>
                <c:pt idx="0">
                  <c:v>489236.59</c:v>
                </c:pt>
                <c:pt idx="1">
                  <c:v>2532025.48</c:v>
                </c:pt>
                <c:pt idx="2">
                  <c:v>2257345.12</c:v>
                </c:pt>
                <c:pt idx="3">
                  <c:v>3000000</c:v>
                </c:pt>
                <c:pt idx="4">
                  <c:v>13567841.65</c:v>
                </c:pt>
                <c:pt idx="5">
                  <c:v>1632185</c:v>
                </c:pt>
                <c:pt idx="6">
                  <c:v>1534220</c:v>
                </c:pt>
                <c:pt idx="7">
                  <c:v>98113.4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BE-429A-ACCB-6F961BD1ED4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1E6128"/>
            </a:solidFill>
          </c:spPr>
          <c:invertIfNegative val="0"/>
          <c:dLbls>
            <c:numFmt formatCode="#,##0.00\ \z\ł;\-#,##0.00\ \z\ł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eparator> -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Sheet1!$B$1:$J$1</c:f>
              <c:strCache>
                <c:ptCount val="9"/>
                <c:pt idx="0">
                  <c:v>Pozostałe wydatki majątkowe</c:v>
                </c:pt>
                <c:pt idx="1">
                  <c:v>Kultura - park rekreacyjny</c:v>
                </c:pt>
                <c:pt idx="2">
                  <c:v>Gospodarka gruntami i nieruchomościami</c:v>
                </c:pt>
                <c:pt idx="3">
                  <c:v>Społeczne inicjatywy mieszkaniowe</c:v>
                </c:pt>
                <c:pt idx="4">
                  <c:v>Transport</c:v>
                </c:pt>
                <c:pt idx="5">
                  <c:v>Działalność usługowa- park historyczny</c:v>
                </c:pt>
                <c:pt idx="6">
                  <c:v>Oświata i wychowanie</c:v>
                </c:pt>
                <c:pt idx="7">
                  <c:v>Gospodarka komunalna</c:v>
                </c:pt>
                <c:pt idx="8">
                  <c:v>Infrastruktura wod+kan</c:v>
                </c:pt>
              </c:strCache>
            </c:strRef>
          </c:cat>
          <c:val>
            <c:numRef>
              <c:f>Sheet1!$B$3:$J$3</c:f>
              <c:numCache>
                <c:formatCode>#,##0.00</c:formatCode>
                <c:ptCount val="9"/>
                <c:pt idx="0">
                  <c:v>479644</c:v>
                </c:pt>
                <c:pt idx="1">
                  <c:v>84485.71</c:v>
                </c:pt>
                <c:pt idx="2">
                  <c:v>30685.5</c:v>
                </c:pt>
                <c:pt idx="3">
                  <c:v>0</c:v>
                </c:pt>
                <c:pt idx="4">
                  <c:v>8607217.5399999991</c:v>
                </c:pt>
                <c:pt idx="6">
                  <c:v>14569.92</c:v>
                </c:pt>
                <c:pt idx="7">
                  <c:v>453934.85</c:v>
                </c:pt>
                <c:pt idx="8">
                  <c:v>1404620.61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BE-429A-ACCB-6F961BD1ED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0"/>
        <c:axId val="1"/>
        <c:axId val="2"/>
      </c:barChart>
      <c:catAx>
        <c:axId val="1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b"/>
        <c:majorGridlines/>
        <c:numFmt formatCode="#,##0.00\ \z\ł;\-#,##0.00\ \z\ł" sourceLinked="0"/>
        <c:majorTickMark val="out"/>
        <c:minorTickMark val="none"/>
        <c:tickLblPos val="nextTo"/>
        <c:txPr>
          <a:bodyPr rot="900000"/>
          <a:lstStyle/>
          <a:p>
            <a:pPr>
              <a:defRPr/>
            </a:pPr>
            <a:endParaRPr lang="pl-PL"/>
          </a:p>
        </c:txPr>
        <c:crossAx val="1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b="1"/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baseline="0">
          <a:latin typeface="Arial" panose="020B0604020202020204" pitchFamily="34" charset="0"/>
        </a:defRPr>
      </a:pPr>
      <a:endParaRPr lang="pl-P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725172373961154E-2"/>
          <c:y val="0.21905400268025774"/>
          <c:w val="0.80348636623913461"/>
          <c:h val="0.78094599731974224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Wartość</c:v>
                </c:pt>
              </c:strCache>
            </c:strRef>
          </c:tx>
          <c:dPt>
            <c:idx val="0"/>
            <c:bubble3D val="0"/>
            <c:explosion val="4"/>
            <c:spPr>
              <a:solidFill>
                <a:schemeClr val="accent1"/>
              </a:solidFill>
              <a:ln w="253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A8D7-482F-A21B-A360078D1A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3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8D7-482F-A21B-A360078D1A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3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8D7-482F-A21B-A360078D1A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3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8D7-482F-A21B-A360078D1AA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3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A8D7-482F-A21B-A360078D1AA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3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8D7-482F-A21B-A360078D1AA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3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A8D7-482F-A21B-A360078D1AA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3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8D7-482F-A21B-A360078D1AA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371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A8D7-482F-A21B-A360078D1AA3}"/>
              </c:ext>
            </c:extLst>
          </c:dPt>
          <c:dLbls>
            <c:dLbl>
              <c:idx val="0"/>
              <c:layout>
                <c:manualLayout>
                  <c:x val="-0.21833990044293369"/>
                  <c:y val="-0.30849534513526272"/>
                </c:manualLayout>
              </c:layout>
              <c:spPr>
                <a:xfrm>
                  <a:off x="5492383" y="1046681"/>
                  <a:ext cx="1944355" cy="1263536"/>
                </a:xfrm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>
                  <a:softEdge rad="12700"/>
                </a:effectLst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 b="1" baseline="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21408678268697684"/>
                      <c:h val="0.2392886423788220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8D7-482F-A21B-A360078D1AA3}"/>
                </c:ext>
              </c:extLst>
            </c:dLbl>
            <c:dLbl>
              <c:idx val="1"/>
              <c:layout>
                <c:manualLayout>
                  <c:x val="-1.4851710319425209E-2"/>
                  <c:y val="-2.3835700354281623E-2"/>
                </c:manualLayout>
              </c:layout>
              <c:spPr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>
                  <a:softEdge rad="12700"/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 baseline="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A8D7-482F-A21B-A360078D1AA3}"/>
                </c:ext>
              </c:extLst>
            </c:dLbl>
            <c:dLbl>
              <c:idx val="2"/>
              <c:layout>
                <c:manualLayout>
                  <c:x val="-7.7785290980484853E-4"/>
                  <c:y val="-6.8962341375649619E-2"/>
                </c:manualLayout>
              </c:layout>
              <c:spPr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>
                  <a:softEdge rad="12700"/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 baseline="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8641044018436095"/>
                      <c:h val="0.2104312869557702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8D7-482F-A21B-A360078D1AA3}"/>
                </c:ext>
              </c:extLst>
            </c:dLbl>
            <c:dLbl>
              <c:idx val="3"/>
              <c:layout>
                <c:manualLayout>
                  <c:x val="-5.7445264892184787E-2"/>
                  <c:y val="9.4344262674517648E-2"/>
                </c:manualLayout>
              </c:layout>
              <c:spPr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>
                  <a:softEdge rad="12700"/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 baseline="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A8D7-482F-A21B-A360078D1AA3}"/>
                </c:ext>
              </c:extLst>
            </c:dLbl>
            <c:dLbl>
              <c:idx val="4"/>
              <c:layout>
                <c:manualLayout>
                  <c:x val="4.4727949631969402E-3"/>
                  <c:y val="-5.6252140965818612E-2"/>
                </c:manualLayout>
              </c:layout>
              <c:spPr>
                <a:xfrm>
                  <a:off x="920644" y="0"/>
                  <a:ext cx="1468195" cy="950097"/>
                </a:xfrm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>
                  <a:softEdge rad="12700"/>
                </a:effectLst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 b="1" baseline="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6880759168227663"/>
                      <c:h val="0.14808501215914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A8D7-482F-A21B-A360078D1AA3}"/>
                </c:ext>
              </c:extLst>
            </c:dLbl>
            <c:dLbl>
              <c:idx val="5"/>
              <c:layout>
                <c:manualLayout>
                  <c:x val="0.17866208398829933"/>
                  <c:y val="-0.11539776830352183"/>
                </c:manualLayout>
              </c:layout>
              <c:spPr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>
                  <a:softEdge rad="12700"/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 baseline="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A8D7-482F-A21B-A360078D1AA3}"/>
                </c:ext>
              </c:extLst>
            </c:dLbl>
            <c:dLbl>
              <c:idx val="6"/>
              <c:layout>
                <c:manualLayout>
                  <c:x val="0.30055441581546422"/>
                  <c:y val="9.1867493118048593E-2"/>
                </c:manualLayout>
              </c:layout>
              <c:spPr>
                <a:solidFill>
                  <a:prstClr val="white"/>
                </a:solidFill>
                <a:ln w="9525" cap="flat" cmpd="sng" algn="ctr">
                  <a:solidFill>
                    <a:prstClr val="black">
                      <a:lumMod val="65000"/>
                      <a:lumOff val="3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>
                  <a:softEdge rad="12700"/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 baseline="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6-A8D7-482F-A21B-A360078D1AA3}"/>
                </c:ext>
              </c:extLst>
            </c:dLbl>
            <c:dLbl>
              <c:idx val="7"/>
              <c:layout>
                <c:manualLayout>
                  <c:x val="0.30222906816846656"/>
                  <c:y val="-6.4909840264661955E-2"/>
                </c:manualLayout>
              </c:layout>
              <c:tx>
                <c:rich>
                  <a:bodyPr/>
                  <a:lstStyle/>
                  <a:p>
                    <a:pPr>
                      <a:defRPr sz="1000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F65B61B0-2C64-4323-8DC9-AFEB643BFF24}" type="CATEGORYNAME">
                      <a:rPr lang="en-US" sz="1000" b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en-US" sz="1000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  <a:fld id="{CBB7AF9B-FCF1-4A52-A29F-E5CEBFE7B2DC}" type="PERCENTAGE">
                      <a:rPr lang="en-US" sz="1000" baseline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endParaRPr lang="en-US" sz="1000" baseline="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20784085640603356"/>
                      <c:h val="0.151873557259069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8D7-482F-A21B-A360078D1AA3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>
                <a:softEdge rad="12700"/>
              </a:effectLst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baseline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</c15:spPr>
              </c:ext>
            </c:extLst>
          </c:dLbls>
          <c:cat>
            <c:strRef>
              <c:f>Arkusz1!$A$2:$A$9</c:f>
              <c:strCache>
                <c:ptCount val="8"/>
                <c:pt idx="0">
                  <c:v>Inwestycje i remonty w infrastrukturę drogową</c:v>
                </c:pt>
                <c:pt idx="1">
                  <c:v>Inwestycje w infrastrukturę wodno-kanalizacyjne</c:v>
                </c:pt>
                <c:pt idx="2">
                  <c:v>Gospodarka komunalna i ochrona środowiska </c:v>
                </c:pt>
                <c:pt idx="3">
                  <c:v>Kultura fizyczna – budowa obiektów rekreacii wodnej</c:v>
                </c:pt>
                <c:pt idx="4">
                  <c:v>Kultura i ochrona dziedzictwa narodowego</c:v>
                </c:pt>
                <c:pt idx="5">
                  <c:v>Turystyka</c:v>
                </c:pt>
                <c:pt idx="6">
                  <c:v>Pomoc społeczna, rodzina</c:v>
                </c:pt>
                <c:pt idx="7">
                  <c:v>Gospodarka mieszkaniowa - dokumentacje</c:v>
                </c:pt>
              </c:strCache>
            </c:strRef>
          </c:cat>
          <c:val>
            <c:numRef>
              <c:f>Arkusz1!$B$2:$B$9</c:f>
              <c:numCache>
                <c:formatCode>#,##0.00</c:formatCode>
                <c:ptCount val="8"/>
                <c:pt idx="0">
                  <c:v>8700750.0600000005</c:v>
                </c:pt>
                <c:pt idx="1">
                  <c:v>1404620.61</c:v>
                </c:pt>
                <c:pt idx="2">
                  <c:v>468055.02</c:v>
                </c:pt>
                <c:pt idx="3">
                  <c:v>397844</c:v>
                </c:pt>
                <c:pt idx="4">
                  <c:v>88238.02</c:v>
                </c:pt>
                <c:pt idx="5">
                  <c:v>43050</c:v>
                </c:pt>
                <c:pt idx="6">
                  <c:v>70110</c:v>
                </c:pt>
                <c:pt idx="7">
                  <c:v>71787.56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8D7-482F-A21B-A360078D1A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2586648734784888E-2"/>
          <c:y val="0.14363136238830607"/>
          <c:w val="0.95416666666666672"/>
          <c:h val="0.84328444311869288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269-42D2-B75B-F941177FBA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269-42D2-B75B-F941177FBA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A269-42D2-B75B-F941177FBA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A269-42D2-B75B-F941177FBA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A269-42D2-B75B-F941177FBA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A269-42D2-B75B-F941177FBADF}"/>
              </c:ext>
            </c:extLst>
          </c:dPt>
          <c:dLbls>
            <c:dLbl>
              <c:idx val="0"/>
              <c:layout>
                <c:manualLayout>
                  <c:x val="-0.18514822471686407"/>
                  <c:y val="6.06662359971832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A51FEC99-124C-4BA9-92EA-F2B9D9BCDFB8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32DDB7AB-F1F7-4BA8-8E26-D28FA5429EBC}" type="PERCENTAG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759177137436309"/>
                      <c:h val="0.1523877576314009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269-42D2-B75B-F941177FBADF}"/>
                </c:ext>
              </c:extLst>
            </c:dLbl>
            <c:dLbl>
              <c:idx val="1"/>
              <c:layout>
                <c:manualLayout>
                  <c:x val="0.22000876911962089"/>
                  <c:y val="-0.2587380784063105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6203BACA-7A53-44CD-A493-0F8B37FA68F2}" type="CATEGORYNAME">
                      <a:rPr lang="pl-PL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32F418D8-14FE-4A96-998D-CF3177669DF7}" type="PERCENTAGE">
                      <a:rPr lang="pl-PL" baseline="0" smtClean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r>
                      <a:rPr lang="pl-PL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92508234164287"/>
                      <c:h val="0.199722600266637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269-42D2-B75B-F941177FBADF}"/>
                </c:ext>
              </c:extLst>
            </c:dLbl>
            <c:dLbl>
              <c:idx val="2"/>
              <c:layout>
                <c:manualLayout>
                  <c:x val="3.0987150580228293E-3"/>
                  <c:y val="-0.2642068422902661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833237EB-359B-47C8-A902-AACED71378B0}" type="CATEGORYNAME">
                      <a:rPr lang="pl-PL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3252FEA4-0091-4096-9D8F-7D365ED3A6C8}" type="PERCENTAGE">
                      <a:rPr lang="pl-PL" baseline="0" smtClean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r>
                      <a:rPr lang="pl-PL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111325120355802"/>
                      <c:h val="0.1587797144056633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269-42D2-B75B-F941177FBADF}"/>
                </c:ext>
              </c:extLst>
            </c:dLbl>
            <c:dLbl>
              <c:idx val="3"/>
              <c:layout>
                <c:manualLayout>
                  <c:x val="5.8875586102433743E-2"/>
                  <c:y val="-8.500298537500902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pl-PL" baseline="0" dirty="0">
                        <a:solidFill>
                          <a:schemeClr val="tx1"/>
                        </a:solidFill>
                      </a:rPr>
                      <a:t>Podatki, opłaty, pozostałe dochody; </a:t>
                    </a:r>
                  </a:p>
                  <a:p>
                    <a:pPr>
                      <a:defRPr sz="12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3B0FA7A1-38BB-46E7-A513-AF99BA182B4F}" type="PERCENTAGE">
                      <a:rPr lang="pl-PL" baseline="0" smtClean="0">
                        <a:solidFill>
                          <a:schemeClr val="tx1"/>
                        </a:solidFill>
                      </a:rPr>
                      <a:pPr>
                        <a:defRPr sz="12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r>
                      <a:rPr lang="pl-PL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269-42D2-B75B-F941177FBADF}"/>
                </c:ext>
              </c:extLst>
            </c:dLbl>
            <c:dLbl>
              <c:idx val="4"/>
              <c:layout>
                <c:manualLayout>
                  <c:x val="0.10380695444376473"/>
                  <c:y val="-2.0517961987071145E-2"/>
                </c:manualLayout>
              </c:layout>
              <c:tx>
                <c:rich>
                  <a:bodyPr/>
                  <a:lstStyle/>
                  <a:p>
                    <a:fld id="{4E146007-E2F2-46C4-8A6B-8864A192C493}" type="CATEGORYNAME">
                      <a:rPr lang="en-US"/>
                      <a:pPr/>
                      <a:t>[NAZWA KATEGORII]</a:t>
                    </a:fld>
                    <a:r>
                      <a:rPr lang="en-US" baseline="0" dirty="0"/>
                      <a:t>; </a:t>
                    </a:r>
                    <a:fld id="{271BAAB2-75C2-4C22-B01F-3B4771C9D8C4}" type="PERCENTAGE">
                      <a:rPr lang="en-US" baseline="0" smtClean="0"/>
                      <a:pPr/>
                      <a:t>[PROCENTOWE]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269-42D2-B75B-F941177FBA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60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Arkusz1!$A$2:$A$6</c:f>
              <c:strCache>
                <c:ptCount val="4"/>
                <c:pt idx="0">
                  <c:v>Subwencje ogólna</c:v>
                </c:pt>
                <c:pt idx="1">
                  <c:v>Dotacje i dochody celowe</c:v>
                </c:pt>
                <c:pt idx="2">
                  <c:v>Udziały w PIT i CIT</c:v>
                </c:pt>
                <c:pt idx="3">
                  <c:v>Wpływy z podatków i opłat</c:v>
                </c:pt>
              </c:strCache>
            </c:strRef>
          </c:cat>
          <c:val>
            <c:numRef>
              <c:f>Arkusz1!$B$2:$B$6</c:f>
              <c:numCache>
                <c:formatCode>0.00%</c:formatCode>
                <c:ptCount val="5"/>
                <c:pt idx="0">
                  <c:v>0.47310000000000002</c:v>
                </c:pt>
                <c:pt idx="1">
                  <c:v>0.23780000000000001</c:v>
                </c:pt>
                <c:pt idx="2">
                  <c:v>0.1154</c:v>
                </c:pt>
                <c:pt idx="3">
                  <c:v>0.17369999999999999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269-42D2-B75B-F941177FBAD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825891806148146E-2"/>
          <c:y val="0.11270505525975189"/>
          <c:w val="0.9021741081938518"/>
          <c:h val="0.87016630890183033"/>
        </c:manualLayout>
      </c:layout>
      <c:doughnut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B4F-4CA9-8FB1-B92A272E92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4F-4CA9-8FB1-B92A272E92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FF-40BF-9705-310DD68E8A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4F-4CA9-8FB1-B92A272E927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3B4F-4CA9-8FB1-B92A272E927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92B-4948-80F1-969FA7276DA6}"/>
              </c:ext>
            </c:extLst>
          </c:dPt>
          <c:dLbls>
            <c:dLbl>
              <c:idx val="0"/>
              <c:layout>
                <c:manualLayout>
                  <c:x val="-1.4451698748820159E-2"/>
                  <c:y val="0.1490154940049396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284455241470216"/>
                      <c:h val="0.159356534677214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B4F-4CA9-8FB1-B92A272E9275}"/>
                </c:ext>
              </c:extLst>
            </c:dLbl>
            <c:dLbl>
              <c:idx val="1"/>
              <c:layout>
                <c:manualLayout>
                  <c:x val="-2.4822819677503632E-2"/>
                  <c:y val="5.783481322588088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5466639120597"/>
                      <c:h val="0.12664388173426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B4F-4CA9-8FB1-B92A272E9275}"/>
                </c:ext>
              </c:extLst>
            </c:dLbl>
            <c:dLbl>
              <c:idx val="2"/>
              <c:layout>
                <c:manualLayout>
                  <c:x val="-0.19911029900214613"/>
                  <c:y val="-0.180973481578969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384863703845687"/>
                      <c:h val="0.14071542414918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5FF-40BF-9705-310DD68E8AEB}"/>
                </c:ext>
              </c:extLst>
            </c:dLbl>
            <c:dLbl>
              <c:idx val="3"/>
              <c:layout>
                <c:manualLayout>
                  <c:x val="0.19467228815550144"/>
                  <c:y val="-0.1722990180578226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072229540025288"/>
                      <c:h val="0.169614059976241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B4F-4CA9-8FB1-B92A272E9275}"/>
                </c:ext>
              </c:extLst>
            </c:dLbl>
            <c:dLbl>
              <c:idx val="4"/>
              <c:layout>
                <c:manualLayout>
                  <c:x val="2.3748371195272729E-2"/>
                  <c:y val="1.237058673839009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B4F-4CA9-8FB1-B92A272E9275}"/>
                </c:ext>
              </c:extLst>
            </c:dLbl>
            <c:dLbl>
              <c:idx val="5"/>
              <c:layout>
                <c:manualLayout>
                  <c:x val="8.8553115660371051E-2"/>
                  <c:y val="3.865808355746904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92B-4948-80F1-969FA7276D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4"/>
                <c:pt idx="0">
                  <c:v>Część wyrównawcza</c:v>
                </c:pt>
                <c:pt idx="1">
                  <c:v>Część oświatowa</c:v>
                </c:pt>
                <c:pt idx="2">
                  <c:v>Część rozwojowa</c:v>
                </c:pt>
                <c:pt idx="3">
                  <c:v>Uzupełnienie subwencji ogólnej</c:v>
                </c:pt>
              </c:strCache>
            </c:strRef>
          </c:cat>
          <c:val>
            <c:numRef>
              <c:f>Arkusz1!$B$2:$B$5</c:f>
              <c:numCache>
                <c:formatCode>#,##0.00</c:formatCode>
                <c:ptCount val="4"/>
                <c:pt idx="0">
                  <c:v>6718461</c:v>
                </c:pt>
                <c:pt idx="1">
                  <c:v>6882744</c:v>
                </c:pt>
                <c:pt idx="2">
                  <c:v>252795</c:v>
                </c:pt>
                <c:pt idx="3">
                  <c:v>650043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4F-4CA9-8FB1-B92A272E9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825891806148146E-2"/>
          <c:y val="9.2426059566323271E-2"/>
          <c:w val="0.9021741081938518"/>
          <c:h val="0.87016630890183033"/>
        </c:manualLayout>
      </c:layout>
      <c:doughnut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B4F-4CA9-8FB1-B92A272E92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4F-4CA9-8FB1-B92A272E92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FF-40BF-9705-310DD68E8A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4F-4CA9-8FB1-B92A272E927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3B4F-4CA9-8FB1-B92A272E927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92B-4948-80F1-969FA7276DA6}"/>
              </c:ext>
            </c:extLst>
          </c:dPt>
          <c:dLbls>
            <c:dLbl>
              <c:idx val="0"/>
              <c:layout>
                <c:manualLayout>
                  <c:x val="0"/>
                  <c:y val="9.2976648082376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48298722470894"/>
                      <c:h val="0.2304874084229571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B4F-4CA9-8FB1-B92A272E9275}"/>
                </c:ext>
              </c:extLst>
            </c:dLbl>
            <c:dLbl>
              <c:idx val="1"/>
              <c:layout>
                <c:manualLayout>
                  <c:x val="-1.679416839229991E-2"/>
                  <c:y val="-2.485416466273713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4F-4CA9-8FB1-B92A272E9275}"/>
                </c:ext>
              </c:extLst>
            </c:dLbl>
            <c:dLbl>
              <c:idx val="2"/>
              <c:layout>
                <c:manualLayout>
                  <c:x val="-8.3497846930665587E-2"/>
                  <c:y val="-4.65436020567318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31111086947894"/>
                      <c:h val="0.1592713042567724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5FF-40BF-9705-310DD68E8AEB}"/>
                </c:ext>
              </c:extLst>
            </c:dLbl>
            <c:dLbl>
              <c:idx val="3"/>
              <c:layout>
                <c:manualLayout>
                  <c:x val="-1.4072518824342467E-2"/>
                  <c:y val="-0.1408371818926754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4F-4CA9-8FB1-B92A272E9275}"/>
                </c:ext>
              </c:extLst>
            </c:dLbl>
            <c:dLbl>
              <c:idx val="4"/>
              <c:layout>
                <c:manualLayout>
                  <c:x val="2.3748371195272729E-2"/>
                  <c:y val="1.237058673839009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B4F-4CA9-8FB1-B92A272E9275}"/>
                </c:ext>
              </c:extLst>
            </c:dLbl>
            <c:dLbl>
              <c:idx val="5"/>
              <c:layout>
                <c:manualLayout>
                  <c:x val="8.8553115660371051E-2"/>
                  <c:y val="3.865808355746904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92B-4948-80F1-969FA7276D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Arkusz1!$A$2:$A$7</c:f>
              <c:strCache>
                <c:ptCount val="4"/>
                <c:pt idx="0">
                  <c:v>Podatki i opłaty lokalne</c:v>
                </c:pt>
                <c:pt idx="1">
                  <c:v>Udziały w podatkach</c:v>
                </c:pt>
                <c:pt idx="2">
                  <c:v>Dochody z majątku</c:v>
                </c:pt>
                <c:pt idx="3">
                  <c:v>Pozostałe dochody własne</c:v>
                </c:pt>
              </c:strCache>
            </c:strRef>
          </c:cat>
          <c:val>
            <c:numRef>
              <c:f>Arkusz1!$B$2:$B$7</c:f>
              <c:numCache>
                <c:formatCode>#,##0.00</c:formatCode>
                <c:ptCount val="5"/>
                <c:pt idx="0">
                  <c:v>3927844.07</c:v>
                </c:pt>
                <c:pt idx="1">
                  <c:v>3537558</c:v>
                </c:pt>
                <c:pt idx="2">
                  <c:v>649262.73</c:v>
                </c:pt>
                <c:pt idx="3">
                  <c:v>842691.29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4F-4CA9-8FB1-B92A272E9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825891806148146E-2"/>
          <c:y val="0.11270505525975189"/>
          <c:w val="0.9021741081938518"/>
          <c:h val="0.87016630890183033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B4F-4CA9-8FB1-B92A272E92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4F-4CA9-8FB1-B92A272E92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FF-40BF-9705-310DD68E8A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4F-4CA9-8FB1-B92A272E927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3B4F-4CA9-8FB1-B92A272E927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92B-4948-80F1-969FA7276DA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15E-48A1-A8A5-D5AC570F64D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D1B-4CBE-AA45-F905A2A8773B}"/>
              </c:ext>
            </c:extLst>
          </c:dPt>
          <c:dLbls>
            <c:dLbl>
              <c:idx val="0"/>
              <c:layout>
                <c:manualLayout>
                  <c:x val="-5.6200558996426293E-2"/>
                  <c:y val="2.184577433663337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495915755551715"/>
                      <c:h val="0.143893301254226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B4F-4CA9-8FB1-B92A272E9275}"/>
                </c:ext>
              </c:extLst>
            </c:dLbl>
            <c:dLbl>
              <c:idx val="1"/>
              <c:layout>
                <c:manualLayout>
                  <c:x val="0.23691121222013822"/>
                  <c:y val="-7.742915830089515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B4F-4CA9-8FB1-B92A272E9275}"/>
                </c:ext>
              </c:extLst>
            </c:dLbl>
            <c:dLbl>
              <c:idx val="2"/>
              <c:layout>
                <c:manualLayout>
                  <c:x val="1.3258006605967943E-2"/>
                  <c:y val="0.1591174024690035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04234778498992"/>
                      <c:h val="0.193290417787345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5FF-40BF-9705-310DD68E8AEB}"/>
                </c:ext>
              </c:extLst>
            </c:dLbl>
            <c:dLbl>
              <c:idx val="3"/>
              <c:layout>
                <c:manualLayout>
                  <c:x val="1.0777021248080012E-3"/>
                  <c:y val="-1.39169100806888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225330342483993"/>
                      <c:h val="0.1626732156098297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B4F-4CA9-8FB1-B92A272E9275}"/>
                </c:ext>
              </c:extLst>
            </c:dLbl>
            <c:dLbl>
              <c:idx val="4"/>
              <c:layout>
                <c:manualLayout>
                  <c:x val="0"/>
                  <c:y val="-0.2133924994794856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42130796464965"/>
                      <c:h val="0.16576586229442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3B4F-4CA9-8FB1-B92A272E9275}"/>
                </c:ext>
              </c:extLst>
            </c:dLbl>
            <c:dLbl>
              <c:idx val="5"/>
              <c:layout>
                <c:manualLayout>
                  <c:x val="0.20617459811829214"/>
                  <c:y val="-9.184430106793717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92B-4948-80F1-969FA7276DA6}"/>
                </c:ext>
              </c:extLst>
            </c:dLbl>
            <c:dLbl>
              <c:idx val="6"/>
              <c:layout>
                <c:manualLayout>
                  <c:x val="0.20156490548669195"/>
                  <c:y val="0.2095268128814822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113487075093099"/>
                      <c:h val="0.2041146811834365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515E-48A1-A8A5-D5AC570F64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Arkusz1!$A$2:$A$9</c:f>
              <c:strCache>
                <c:ptCount val="7"/>
                <c:pt idx="0">
                  <c:v>Dotacje na zadania zlecone</c:v>
                </c:pt>
                <c:pt idx="1">
                  <c:v>Dotacje na zadania własne</c:v>
                </c:pt>
                <c:pt idx="2">
                  <c:v>Dotacje z Funduszu Pomocy</c:v>
                </c:pt>
                <c:pt idx="3">
                  <c:v>Dotacje na porozumienia</c:v>
                </c:pt>
                <c:pt idx="4">
                  <c:v>Dotacje z F.Wsparcia Kultury</c:v>
                </c:pt>
                <c:pt idx="5">
                  <c:v>Dotacje z WFOŚiGW i covidowe</c:v>
                </c:pt>
                <c:pt idx="6">
                  <c:v>Zwrot nadwyżki śr. Obrotowych</c:v>
                </c:pt>
              </c:strCache>
            </c:strRef>
          </c:cat>
          <c:val>
            <c:numRef>
              <c:f>Arkusz1!$B$2:$B$9</c:f>
              <c:numCache>
                <c:formatCode>#,##0.00</c:formatCode>
                <c:ptCount val="8"/>
                <c:pt idx="0">
                  <c:v>3056894.73</c:v>
                </c:pt>
                <c:pt idx="1">
                  <c:v>1478138.58</c:v>
                </c:pt>
                <c:pt idx="2">
                  <c:v>203734.17</c:v>
                </c:pt>
                <c:pt idx="3">
                  <c:v>263032.74</c:v>
                </c:pt>
                <c:pt idx="4">
                  <c:v>439999.66</c:v>
                </c:pt>
                <c:pt idx="5">
                  <c:v>55984.78</c:v>
                </c:pt>
                <c:pt idx="6">
                  <c:v>823870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4F-4CA9-8FB1-B92A272E9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89792293203988"/>
          <c:y val="0.21170194052512684"/>
          <c:w val="0.79038376824845757"/>
          <c:h val="0.80831337520987989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B4F-4CA9-8FB1-B92A272E92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4F-4CA9-8FB1-B92A272E92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FF-40BF-9705-310DD68E8A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4F-4CA9-8FB1-B92A272E927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3B4F-4CA9-8FB1-B92A272E927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92B-4948-80F1-969FA7276DA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485D-4138-BCEA-2195D0B262EB}"/>
              </c:ext>
            </c:extLst>
          </c:dPt>
          <c:dLbls>
            <c:dLbl>
              <c:idx val="0"/>
              <c:layout>
                <c:manualLayout>
                  <c:x val="-9.3132380153787289E-2"/>
                  <c:y val="-0.1946394935851932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394135729712094"/>
                      <c:h val="0.211931528315372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B4F-4CA9-8FB1-B92A272E9275}"/>
                </c:ext>
              </c:extLst>
            </c:dLbl>
            <c:dLbl>
              <c:idx val="1"/>
              <c:layout>
                <c:manualLayout>
                  <c:x val="0.25279430341412124"/>
                  <c:y val="2.047613314916867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985906035474216"/>
                      <c:h val="0.143782525045718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B4F-4CA9-8FB1-B92A272E9275}"/>
                </c:ext>
              </c:extLst>
            </c:dLbl>
            <c:dLbl>
              <c:idx val="2"/>
              <c:layout>
                <c:manualLayout>
                  <c:x val="-0.30700245495479406"/>
                  <c:y val="-5.90720299155473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55976237215163"/>
                      <c:h val="0.1592713042567724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5FF-40BF-9705-310DD68E8AEB}"/>
                </c:ext>
              </c:extLst>
            </c:dLbl>
            <c:dLbl>
              <c:idx val="3"/>
              <c:layout>
                <c:manualLayout>
                  <c:x val="1.9268824917066614E-2"/>
                  <c:y val="8.42590850278171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1503332404688942"/>
                      <c:h val="0.106599487182200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B4F-4CA9-8FB1-B92A272E9275}"/>
                </c:ext>
              </c:extLst>
            </c:dLbl>
            <c:dLbl>
              <c:idx val="4"/>
              <c:layout>
                <c:manualLayout>
                  <c:x val="-0.10795716672407243"/>
                  <c:y val="2.23129781972953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697619098643463"/>
                      <c:h val="0.1510977946894789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3B4F-4CA9-8FB1-B92A272E9275}"/>
                </c:ext>
              </c:extLst>
            </c:dLbl>
            <c:dLbl>
              <c:idx val="5"/>
              <c:layout>
                <c:manualLayout>
                  <c:x val="0.53528622487004929"/>
                  <c:y val="-8.56379714423265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179078371521473"/>
                      <c:h val="0.158498142585623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992B-4948-80F1-969FA7276DA6}"/>
                </c:ext>
              </c:extLst>
            </c:dLbl>
            <c:dLbl>
              <c:idx val="6"/>
              <c:layout>
                <c:manualLayout>
                  <c:x val="-0.32802720213731079"/>
                  <c:y val="6.9987814405101376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85D-4138-BCEA-2195D0B262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Arkusz1!$A$2:$A$8</c:f>
              <c:strCache>
                <c:ptCount val="7"/>
                <c:pt idx="0">
                  <c:v>Ocalić od zapomnienia -remonty cm. woj.</c:v>
                </c:pt>
                <c:pt idx="1">
                  <c:v>Bliżej samodzielności II - rozliczenie</c:v>
                </c:pt>
                <c:pt idx="2">
                  <c:v>Artyści życia II </c:v>
                </c:pt>
                <c:pt idx="3">
                  <c:v>Q samodzielności II - zaliczka</c:v>
                </c:pt>
                <c:pt idx="4">
                  <c:v>Zielono niebieska infrastruktura </c:v>
                </c:pt>
                <c:pt idx="5">
                  <c:v>Usuwanie azbestu z gmin ziemi gorlickiej </c:v>
                </c:pt>
                <c:pt idx="6">
                  <c:v>Rozwój cyberbezpieczeństwa w gminie Sękowa</c:v>
                </c:pt>
              </c:strCache>
            </c:strRef>
          </c:cat>
          <c:val>
            <c:numRef>
              <c:f>Arkusz1!$B$2:$B$8</c:f>
              <c:numCache>
                <c:formatCode>#,##0.00</c:formatCode>
                <c:ptCount val="7"/>
                <c:pt idx="0">
                  <c:v>8327.7900000000009</c:v>
                </c:pt>
                <c:pt idx="1">
                  <c:v>8599.52</c:v>
                </c:pt>
                <c:pt idx="2">
                  <c:v>4724.2299999999996</c:v>
                </c:pt>
                <c:pt idx="3">
                  <c:v>771830.65</c:v>
                </c:pt>
                <c:pt idx="4">
                  <c:v>77289.33</c:v>
                </c:pt>
                <c:pt idx="5">
                  <c:v>69679.95</c:v>
                </c:pt>
                <c:pt idx="6">
                  <c:v>26829.27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4F-4CA9-8FB1-B92A272E9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2.9766391297706492E-3"/>
          <c:w val="1"/>
          <c:h val="0.97433714871637922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explosion val="20"/>
          <c:dPt>
            <c:idx val="0"/>
            <c:bubble3D val="0"/>
            <c:explosion val="11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61A-450C-8DEE-C0F0408F88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61A-450C-8DEE-C0F0408F88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61A-450C-8DEE-C0F0408F8819}"/>
              </c:ext>
            </c:extLst>
          </c:dPt>
          <c:dPt>
            <c:idx val="3"/>
            <c:bubble3D val="0"/>
            <c:explosion val="15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61A-450C-8DEE-C0F0408F8819}"/>
              </c:ext>
            </c:extLst>
          </c:dPt>
          <c:dPt>
            <c:idx val="4"/>
            <c:bubble3D val="0"/>
            <c:explosion val="16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061A-450C-8DEE-C0F0408F88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061A-450C-8DEE-C0F0408F8819}"/>
              </c:ext>
            </c:extLst>
          </c:dPt>
          <c:dLbls>
            <c:dLbl>
              <c:idx val="0"/>
              <c:layout>
                <c:manualLayout>
                  <c:x val="-0.21624951316784238"/>
                  <c:y val="-0.2475604931099331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4AB745B3-560F-4C34-8461-C5B59B78C807}" type="CATEGORYNAME">
                      <a:rPr lang="pl-PL" sz="120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sz="1200" baseline="0" dirty="0">
                        <a:solidFill>
                          <a:schemeClr val="tx1"/>
                        </a:solidFill>
                      </a:rPr>
                      <a:t>;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endParaRPr lang="pl-PL" sz="1200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8DF26D43-D1E7-455B-A2F1-2FB6B4514C56}" type="PERCENTAGE">
                      <a:rPr lang="pl-PL" sz="1200" baseline="0" smtClean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13585852425304"/>
                      <c:h val="0.190274170986007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61A-450C-8DEE-C0F0408F8819}"/>
                </c:ext>
              </c:extLst>
            </c:dLbl>
            <c:dLbl>
              <c:idx val="1"/>
              <c:layout>
                <c:manualLayout>
                  <c:x val="1.1009124890946537E-2"/>
                  <c:y val="1.913054692332156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9F932813-81F9-4A9E-B6A8-783959120AB5}" type="CATEGORYNAME">
                      <a:rPr lang="pl-PL" sz="1200"/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sz="1200" baseline="0" dirty="0"/>
                      <a:t>; 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pl-PL" sz="1200" baseline="0" dirty="0"/>
                      <a:t> 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E0693AC6-4C2C-4C5E-90CC-7E2DCA6715BA}" type="PERCENTAGE">
                      <a:rPr lang="pl-PL" sz="1200" baseline="0" smtClean="0"/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206829829483362"/>
                      <c:h val="0.157071740333497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61A-450C-8DEE-C0F0408F8819}"/>
                </c:ext>
              </c:extLst>
            </c:dLbl>
            <c:dLbl>
              <c:idx val="2"/>
              <c:layout>
                <c:manualLayout>
                  <c:x val="0.12443832417046587"/>
                  <c:y val="0.1031903651747996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D73280FE-867C-48B0-9410-789203C0FB85}" type="CATEGORYNAME">
                      <a:rPr lang="pl-PL" sz="120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sz="1200" baseline="0" dirty="0">
                        <a:solidFill>
                          <a:schemeClr val="tx1"/>
                        </a:solidFill>
                      </a:rPr>
                      <a:t>;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endParaRPr lang="pl-PL" sz="1200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0BBFBFE7-90AD-4DC8-93F0-8D32374975A7}" type="PERCENTAGE">
                      <a:rPr lang="pl-PL" sz="1200" baseline="0" smtClean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818057587677777"/>
                      <c:h val="0.2025509399188166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61A-450C-8DEE-C0F0408F8819}"/>
                </c:ext>
              </c:extLst>
            </c:dLbl>
            <c:dLbl>
              <c:idx val="3"/>
              <c:layout>
                <c:manualLayout>
                  <c:x val="0.17076270268161703"/>
                  <c:y val="-0.2317393425070988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F21B63F8-F904-4E47-9500-F6ABCD9B2860}" type="CATEGORYNAME">
                      <a:rPr lang="pl-PL" sz="120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sz="1200" baseline="0" dirty="0">
                        <a:solidFill>
                          <a:schemeClr val="tx1"/>
                        </a:solidFill>
                      </a:rPr>
                      <a:t>;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pl-PL" sz="1200" baseline="0" dirty="0">
                        <a:solidFill>
                          <a:schemeClr val="tx1"/>
                        </a:solidFill>
                      </a:rPr>
                      <a:t> </a:t>
                    </a:r>
                    <a:fld id="{396C42C4-76C3-4B6A-8A7E-183B0081048D}" type="VALUE">
                      <a:rPr lang="pl-PL" sz="1200" baseline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[WARTOŚĆ]</a:t>
                    </a:fld>
                    <a:r>
                      <a:rPr lang="pl-PL" sz="1200" baseline="0" dirty="0">
                        <a:solidFill>
                          <a:schemeClr val="tx1"/>
                        </a:solidFill>
                      </a:rPr>
                      <a:t>;</a:t>
                    </a:r>
                  </a:p>
                  <a:p>
                    <a:pPr>
                      <a:defRPr sz="1200" b="1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pl-PL" sz="1200" baseline="0" dirty="0">
                        <a:solidFill>
                          <a:schemeClr val="tx1"/>
                        </a:solidFill>
                      </a:rPr>
                      <a:t> </a:t>
                    </a:r>
                    <a:fld id="{5DA24377-5256-43A4-959F-BA31DC6B8137}" type="PERCENTAGE">
                      <a:rPr lang="pl-PL" sz="1200" baseline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endParaRPr lang="pl-PL" sz="1200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23717843536325"/>
                      <c:h val="0.1933824858162686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61A-450C-8DEE-C0F0408F8819}"/>
                </c:ext>
              </c:extLst>
            </c:dLbl>
            <c:dLbl>
              <c:idx val="4"/>
              <c:layout>
                <c:manualLayout>
                  <c:x val="0.12969481118961654"/>
                  <c:y val="5.59370826741272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97F8DDB4-3E07-4089-8EBA-FB10ACD1DF0E}" type="CATEGORYNAME">
                      <a:rPr lang="pl-PL" sz="1200" b="1" dirty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[NAZWA KATEGORII]</a:t>
                    </a:fld>
                    <a:r>
                      <a:rPr lang="pl-PL" sz="1200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F6F55556-4FA6-4028-979D-D9E11DA8D9D1}" type="VALUE">
                      <a:rPr lang="pl-PL" sz="1200" baseline="0" dirty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[WARTOŚĆ]</a:t>
                    </a:fld>
                    <a:r>
                      <a:rPr lang="pl-PL" sz="1200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6ACEA8BC-84DF-4F3D-B991-5887FEC82F9E}" type="PERCENTAGE">
                      <a:rPr lang="pl-PL" sz="1200" baseline="0" dirty="0">
                        <a:solidFill>
                          <a:schemeClr val="tx1"/>
                        </a:solidFill>
                      </a:rPr>
                      <a:pPr>
                        <a:defRPr sz="1200" b="1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[PROCENTOWE]</a:t>
                    </a:fld>
                    <a:endParaRPr lang="pl-PL" sz="1200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112802029432214"/>
                      <c:h val="0.1486328196769668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61A-450C-8DEE-C0F0408F88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60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Arkusz1!$A$2:$A$4</c:f>
              <c:strCache>
                <c:ptCount val="3"/>
                <c:pt idx="0">
                  <c:v>Dotacje krajowe na zadania majątkowe</c:v>
                </c:pt>
                <c:pt idx="1">
                  <c:v>Dochody ze sprzedaży majątku</c:v>
                </c:pt>
                <c:pt idx="2">
                  <c:v>Środki z budżetu UE na w. majątkowe</c:v>
                </c:pt>
              </c:strCache>
            </c:strRef>
          </c:cat>
          <c:val>
            <c:numRef>
              <c:f>Arkusz1!$B$2:$B$4</c:f>
              <c:numCache>
                <c:formatCode>#\ ##0.00\ "zł"</c:formatCode>
                <c:ptCount val="3"/>
                <c:pt idx="0">
                  <c:v>8949678.3999999985</c:v>
                </c:pt>
                <c:pt idx="1">
                  <c:v>252762.74</c:v>
                </c:pt>
                <c:pt idx="2">
                  <c:v>6112463.9300000006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61A-450C-8DEE-C0F0408F881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825891806148146E-2"/>
          <c:y val="0.11270505525975189"/>
          <c:w val="0.9021741081938518"/>
          <c:h val="0.87016630890183033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B4F-4CA9-8FB1-B92A272E92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4F-4CA9-8FB1-B92A272E92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FF-40BF-9705-310DD68E8A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4F-4CA9-8FB1-B92A272E927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3B4F-4CA9-8FB1-B92A272E927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92B-4948-80F1-969FA7276DA6}"/>
              </c:ext>
            </c:extLst>
          </c:dPt>
          <c:dLbls>
            <c:dLbl>
              <c:idx val="0"/>
              <c:layout>
                <c:manualLayout>
                  <c:x val="0.20874505985075043"/>
                  <c:y val="1.2175774348809148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17467133736087"/>
                      <c:h val="0.159356534677214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B4F-4CA9-8FB1-B92A272E9275}"/>
                </c:ext>
              </c:extLst>
            </c:dLbl>
            <c:dLbl>
              <c:idx val="1"/>
              <c:layout>
                <c:manualLayout>
                  <c:x val="-5.533169456127783E-2"/>
                  <c:y val="-0.193403408973302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08767767658165"/>
                      <c:h val="0.158498142585623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B4F-4CA9-8FB1-B92A272E9275}"/>
                </c:ext>
              </c:extLst>
            </c:dLbl>
            <c:dLbl>
              <c:idx val="2"/>
              <c:layout>
                <c:manualLayout>
                  <c:x val="-0.21998504521458245"/>
                  <c:y val="7.406961864257162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217875596111553"/>
                      <c:h val="0.12215954404160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5FF-40BF-9705-310DD68E8AEB}"/>
                </c:ext>
              </c:extLst>
            </c:dLbl>
            <c:dLbl>
              <c:idx val="3"/>
              <c:layout>
                <c:manualLayout>
                  <c:x val="-0.17785700504249874"/>
                  <c:y val="-9.596701826244395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4F-4CA9-8FB1-B92A272E927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B4F-4CA9-8FB1-B92A272E9275}"/>
                </c:ext>
              </c:extLst>
            </c:dLbl>
            <c:dLbl>
              <c:idx val="5"/>
              <c:layout>
                <c:manualLayout>
                  <c:x val="8.8553115660371051E-2"/>
                  <c:y val="3.865808355746904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92B-4948-80F1-969FA7276D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4"/>
                <c:pt idx="0">
                  <c:v>Fundusz Leśny</c:v>
                </c:pt>
                <c:pt idx="1">
                  <c:v>Polski Ład</c:v>
                </c:pt>
                <c:pt idx="2">
                  <c:v>FOGR</c:v>
                </c:pt>
                <c:pt idx="3">
                  <c:v>BP</c:v>
                </c:pt>
              </c:strCache>
            </c:strRef>
          </c:cat>
          <c:val>
            <c:numRef>
              <c:f>Arkusz1!$B$2:$B$7</c:f>
              <c:numCache>
                <c:formatCode>#,##0.00</c:formatCode>
                <c:ptCount val="6"/>
                <c:pt idx="0">
                  <c:v>186797</c:v>
                </c:pt>
                <c:pt idx="1">
                  <c:v>8401411.3699999992</c:v>
                </c:pt>
                <c:pt idx="2">
                  <c:v>197193</c:v>
                </c:pt>
                <c:pt idx="3">
                  <c:v>129283.03</c:v>
                </c:pt>
                <c:pt idx="4">
                  <c:v>34994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4F-4CA9-8FB1-B92A272E9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825891806148146E-2"/>
          <c:y val="0.11270505525975189"/>
          <c:w val="0.9021741081938518"/>
          <c:h val="0.87016630890183033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B4F-4CA9-8FB1-B92A272E92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B4F-4CA9-8FB1-B92A272E927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FF-40BF-9705-310DD68E8A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4F-4CA9-8FB1-B92A272E927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3B4F-4CA9-8FB1-B92A272E927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92B-4948-80F1-969FA7276DA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9.3132354908363371E-2"/>
                  <c:y val="0.2128831868384749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394140778796878"/>
                      <c:h val="0.307803575537895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B4F-4CA9-8FB1-B92A272E9275}"/>
                </c:ext>
              </c:extLst>
            </c:dLbl>
            <c:dLbl>
              <c:idx val="1"/>
              <c:layout>
                <c:manualLayout>
                  <c:x val="-0.18305324930264533"/>
                  <c:y val="-6.96975415894013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189452653336493"/>
                      <c:h val="0.245092249754353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B4F-4CA9-8FB1-B92A272E9275}"/>
                </c:ext>
              </c:extLst>
            </c:dLbl>
            <c:dLbl>
              <c:idx val="2"/>
              <c:layout>
                <c:manualLayout>
                  <c:x val="0.15896742188248736"/>
                  <c:y val="1.68556549775174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91747026933533"/>
                      <c:h val="0.1747345376797600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5FF-40BF-9705-310DD68E8AEB}"/>
                </c:ext>
              </c:extLst>
            </c:dLbl>
            <c:dLbl>
              <c:idx val="3"/>
              <c:layout>
                <c:manualLayout>
                  <c:x val="1.6318788653112615E-3"/>
                  <c:y val="0.1746127799362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79581736348195"/>
                      <c:h val="0.206898063199574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B4F-4CA9-8FB1-B92A272E9275}"/>
                </c:ext>
              </c:extLst>
            </c:dLbl>
            <c:dLbl>
              <c:idx val="4"/>
              <c:layout>
                <c:manualLayout>
                  <c:x val="0.11751819242306411"/>
                  <c:y val="1.2175774348809148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l-PL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9415230971021749"/>
                      <c:h val="0.157261083911784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3B4F-4CA9-8FB1-B92A272E9275}"/>
                </c:ext>
              </c:extLst>
            </c:dLbl>
            <c:dLbl>
              <c:idx val="5"/>
              <c:layout>
                <c:manualLayout>
                  <c:x val="0.39985591878680138"/>
                  <c:y val="1.62363950941370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179078371521473"/>
                      <c:h val="0.2048878428545859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992B-4948-80F1-969FA7276D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Arkusz1!$A$2:$A$8</c:f>
              <c:strCache>
                <c:ptCount val="6"/>
                <c:pt idx="0">
                  <c:v>Sękowa, Stropkov (…) -chodnik Siary-Owczary</c:v>
                </c:pt>
                <c:pt idx="1">
                  <c:v>Termomodernizacja budynków uż. publ. w gm. Sękowa</c:v>
                </c:pt>
                <c:pt idx="2">
                  <c:v>Sękowa, Stropkov (…) - park przyrodniczy</c:v>
                </c:pt>
                <c:pt idx="3">
                  <c:v>Ocalić od zapomnienia - park historyczny</c:v>
                </c:pt>
                <c:pt idx="4">
                  <c:v>Rozwój cyberbezpieczeństwa      w gminie Sękowa</c:v>
                </c:pt>
                <c:pt idx="5">
                  <c:v>Zielono Niebieka Inrastruktura - lampy hybrydiowe, ławki solarne</c:v>
                </c:pt>
              </c:strCache>
            </c:strRef>
          </c:cat>
          <c:val>
            <c:numRef>
              <c:f>Arkusz1!$B$2:$B$8</c:f>
              <c:numCache>
                <c:formatCode>#,##0.00</c:formatCode>
                <c:ptCount val="7"/>
                <c:pt idx="0">
                  <c:v>1912779.74</c:v>
                </c:pt>
                <c:pt idx="1">
                  <c:v>1723564.72</c:v>
                </c:pt>
                <c:pt idx="2">
                  <c:v>1514226.5</c:v>
                </c:pt>
                <c:pt idx="3">
                  <c:v>526107.13</c:v>
                </c:pt>
                <c:pt idx="4">
                  <c:v>93410.43</c:v>
                </c:pt>
                <c:pt idx="5">
                  <c:v>342375.41000000003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4F-4CA9-8FB1-B92A272E9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5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105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76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344" y="1"/>
            <a:ext cx="294576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307"/>
            <a:ext cx="2945764" cy="494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344" y="9430307"/>
            <a:ext cx="2945764" cy="494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AE30BE4-26A0-45A3-86BB-E9C6A80F6F4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45386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76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44" y="1"/>
            <a:ext cx="2945764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39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5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831" y="4716744"/>
            <a:ext cx="5440021" cy="4465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295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307"/>
            <a:ext cx="2945764" cy="494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5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44" y="9430307"/>
            <a:ext cx="2945764" cy="494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7ACD3FC-1AD7-4E1D-8F66-29CC88393E7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493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E88D6E40-DD1C-4A19-8AA6-77BF099F4F0D}" type="slidenum">
              <a:rPr lang="pl-PL" altLang="pl-PL" smtClean="0"/>
              <a:pPr>
                <a:spcBef>
                  <a:spcPct val="0"/>
                </a:spcBef>
              </a:pPr>
              <a:t>1</a:t>
            </a:fld>
            <a:endParaRPr lang="pl-PL" altLang="pl-PL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l-PL" altLang="pl-PL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389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198813" y="517525"/>
            <a:ext cx="3405187" cy="2554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80302" y="3235623"/>
            <a:ext cx="7842410" cy="30653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5772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obrazu slajdu 1">
            <a:extLst>
              <a:ext uri="{FF2B5EF4-FFF2-40B4-BE49-F238E27FC236}">
                <a16:creationId xmlns:a16="http://schemas.microsoft.com/office/drawing/2014/main" id="{9D0D4CCC-0C87-4030-933E-0441FCEB8D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Symbol zastępczy notatek 2">
            <a:extLst>
              <a:ext uri="{FF2B5EF4-FFF2-40B4-BE49-F238E27FC236}">
                <a16:creationId xmlns:a16="http://schemas.microsoft.com/office/drawing/2014/main" id="{62F04906-B236-4000-A099-184415EEC77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alt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6277305-B4A6-4850-89AC-6E8B50EA7837}"/>
              </a:ext>
            </a:extLst>
          </p:cNvPr>
          <p:cNvSpPr txBox="1"/>
          <p:nvPr/>
        </p:nvSpPr>
        <p:spPr>
          <a:xfrm>
            <a:off x="3801744" y="9380991"/>
            <a:ext cx="2909706" cy="4947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 defTabSz="914400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6A42144-92C3-44BE-A961-46E22984EF8F}" type="slidenum">
              <a:rPr kern="0">
                <a:solidFill>
                  <a:srgbClr val="000000"/>
                </a:solidFill>
                <a:latin typeface="+mn-lt"/>
              </a:rPr>
              <a:pPr algn="r" defTabSz="914400" eaLnBrk="1" fontAlgn="auto" hangingPunct="1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5</a:t>
            </a:fld>
            <a:endParaRPr lang="pl-PL" sz="1200" kern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7289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ACD3FC-1AD7-4E1D-8F66-29CC88393E7F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30286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ACD3FC-1AD7-4E1D-8F66-29CC88393E7F}" type="slidenum">
              <a:rPr lang="pl-PL" altLang="pl-PL" smtClean="0"/>
              <a:pPr>
                <a:defRPr/>
              </a:pPr>
              <a:t>7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96107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ACD3FC-1AD7-4E1D-8F66-29CC88393E7F}" type="slidenum">
              <a:rPr lang="pl-PL" altLang="pl-PL" smtClean="0"/>
              <a:pPr>
                <a:defRPr/>
              </a:pPr>
              <a:t>19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68065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865AFF9E-B1F9-43FC-94A8-3A857CE4F36B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8919753-CAEE-47BB-BA0F-331BE87A32D3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267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A34A16-929D-4A6A-8610-02D6A534FB8B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C42FB-510B-4BA8-9341-6588D12B12EC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5634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A34A16-929D-4A6A-8610-02D6A534FB8B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C42FB-510B-4BA8-9341-6588D12B12EC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704838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A34A16-929D-4A6A-8610-02D6A534FB8B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C42FB-510B-4BA8-9341-6588D12B12EC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209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A34A16-929D-4A6A-8610-02D6A534FB8B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C42FB-510B-4BA8-9341-6588D12B12EC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10649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A34A16-929D-4A6A-8610-02D6A534FB8B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C42FB-510B-4BA8-9341-6588D12B12EC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609890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A34A16-929D-4A6A-8610-02D6A534FB8B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C42FB-510B-4BA8-9341-6588D12B12EC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143221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0F611E-656D-4869-BF81-29209BD1812F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C4FB18-BFBD-430B-8B46-4DEE29366E1B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427538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D88E39-8B23-4B26-9EB8-5743A31DD222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B39B2F-76FC-4019-8B51-6238DE9C004F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450144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ytuł i 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wykresu 2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3886200"/>
          </a:xfrm>
        </p:spPr>
        <p:txBody>
          <a:bodyPr rtlCol="0">
            <a:normAutofit/>
          </a:bodyPr>
          <a:lstStyle/>
          <a:p>
            <a:pPr lvl="0"/>
            <a:endParaRPr lang="pl-PL" noProof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9B0D0-1BCB-44F3-B1EB-A4058B179E6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9378056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891C6-1E29-40D6-91D6-35BD1377AB5F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3CF44-0774-486E-BF2D-14491CC9D40D}" type="datetime1">
              <a:rPr lang="pl-PL"/>
              <a:pPr>
                <a:defRPr/>
              </a:pPr>
              <a:t>22.05.2025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F59A9-578D-43E2-B700-1A5855FA9104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E558D-89F9-4129-8929-3E4E5EC11E81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CEE43-DDA6-42C9-AAF3-AF59B8C1933C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76878"/>
      </p:ext>
    </p:extLst>
  </p:cSld>
  <p:clrMapOvr>
    <a:masterClrMapping/>
  </p:clrMapOvr>
  <p:transition spd="slow"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7BED7-272A-4309-A3D4-65C4ABEE1882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EAEECB-585F-4FB9-AC20-F7209FB30400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667138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967561-3D32-4042-B03A-94EF2D648270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34BFE-282F-40FC-94F9-61DCA68493CA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16881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7FDA49-68B5-43B7-BC2A-BA225D037C0B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C24E8B-8522-4A40-B677-FEBB42D57E18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498673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28F34B-08AB-4387-A56F-F75D0D7EA4CE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FDE0DE-3778-4356-9DDC-DC2508B13287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16012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9800AD-3509-4FB1-906C-25EC837950D5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1E2F9-96C0-44DE-8A09-5F4AE552B089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9830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7AEBA8-325C-4882-8ED7-DF3DCDA25DD5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5D865-C38F-421D-9288-95FC592288A8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17674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51F3AD-6F09-4C08-8417-7E0384D041D2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8CF728-34CA-4D30-9022-F6410F532706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38741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179D78-97D9-4483-9BA4-3386836765D5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850E5-527F-45B0-9A5C-54C9BE365AC7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322020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1A34A16-929D-4A6A-8610-02D6A534FB8B}" type="datetimeFigureOut">
              <a:rPr lang="pl-PL" smtClean="0"/>
              <a:pPr>
                <a:defRPr/>
              </a:pPr>
              <a:t>22.05.2025</a:t>
            </a:fld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8B4C42FB-510B-4BA8-9341-6588D12B12EC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9658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06" r:id="rId1"/>
    <p:sldLayoutId id="2147485207" r:id="rId2"/>
    <p:sldLayoutId id="2147485208" r:id="rId3"/>
    <p:sldLayoutId id="2147485209" r:id="rId4"/>
    <p:sldLayoutId id="2147485210" r:id="rId5"/>
    <p:sldLayoutId id="2147485211" r:id="rId6"/>
    <p:sldLayoutId id="2147485212" r:id="rId7"/>
    <p:sldLayoutId id="2147485213" r:id="rId8"/>
    <p:sldLayoutId id="2147485214" r:id="rId9"/>
    <p:sldLayoutId id="2147485215" r:id="rId10"/>
    <p:sldLayoutId id="2147485216" r:id="rId11"/>
    <p:sldLayoutId id="2147485217" r:id="rId12"/>
    <p:sldLayoutId id="2147485218" r:id="rId13"/>
    <p:sldLayoutId id="2147485219" r:id="rId14"/>
    <p:sldLayoutId id="2147485220" r:id="rId15"/>
    <p:sldLayoutId id="2147485221" r:id="rId16"/>
    <p:sldLayoutId id="2147485222" r:id="rId17"/>
    <p:sldLayoutId id="2147485223" r:id="rId18"/>
    <p:sldLayoutId id="2147485224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010791" y="6021288"/>
            <a:ext cx="3635375" cy="288355"/>
          </a:xfrm>
        </p:spPr>
        <p:txBody>
          <a:bodyPr rtlCol="0" anchor="ctr">
            <a:normAutofit fontScale="62500" lnSpcReduction="20000"/>
          </a:bodyPr>
          <a:lstStyle/>
          <a:p>
            <a:pPr marL="0" indent="0" algn="r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None/>
              <a:defRPr/>
            </a:pPr>
            <a:r>
              <a:rPr lang="pl-PL" altLang="pl-PL" sz="1800" b="1" dirty="0">
                <a:solidFill>
                  <a:schemeClr val="bg1"/>
                </a:solidFill>
                <a:latin typeface="Comic Sans MS" pitchFamily="66" charset="0"/>
              </a:rPr>
              <a:t>Sękowa, MAJ 2025 r.</a:t>
            </a:r>
          </a:p>
        </p:txBody>
      </p:sp>
      <p:sp>
        <p:nvSpPr>
          <p:cNvPr id="6148" name="Rectangle 2"/>
          <p:cNvSpPr txBox="1">
            <a:spLocks noChangeArrowheads="1"/>
          </p:cNvSpPr>
          <p:nvPr/>
        </p:nvSpPr>
        <p:spPr bwMode="auto">
          <a:xfrm>
            <a:off x="107504" y="548680"/>
            <a:ext cx="8538662" cy="3049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pl-PL" sz="4500" b="1" dirty="0">
                <a:latin typeface="Times New Roman" pitchFamily="18" charset="0"/>
                <a:cs typeface="Times New Roman" pitchFamily="18" charset="0"/>
              </a:rPr>
              <a:t>SPRAWOZDANIE Z WYKONANIA </a:t>
            </a:r>
          </a:p>
          <a:p>
            <a:pPr algn="ctr" eaLnBrk="1" hangingPunct="1"/>
            <a:r>
              <a:rPr lang="pl-PL" altLang="pl-PL" sz="4500" b="1" dirty="0">
                <a:latin typeface="Times New Roman" pitchFamily="18" charset="0"/>
                <a:cs typeface="Times New Roman" pitchFamily="18" charset="0"/>
              </a:rPr>
              <a:t>BUDŻETU GMINY SĘKOWA </a:t>
            </a:r>
            <a:br>
              <a:rPr lang="pl-PL" altLang="pl-PL" sz="4500" b="1" dirty="0">
                <a:latin typeface="Times New Roman" pitchFamily="18" charset="0"/>
                <a:cs typeface="Times New Roman" pitchFamily="18" charset="0"/>
              </a:rPr>
            </a:br>
            <a:r>
              <a:rPr lang="pl-PL" altLang="pl-PL" sz="4500" b="1" u="sng" dirty="0">
                <a:latin typeface="Times New Roman" pitchFamily="18" charset="0"/>
                <a:cs typeface="Times New Roman" pitchFamily="18" charset="0"/>
              </a:rPr>
              <a:t>ZA 2024 ROK</a:t>
            </a:r>
          </a:p>
          <a:p>
            <a:pPr algn="ctr" eaLnBrk="1" hangingPunct="1"/>
            <a:r>
              <a:rPr lang="pl-PL" altLang="pl-PL" sz="5500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0779D032-5116-423B-93FB-A6E5B8BC47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861048"/>
            <a:ext cx="2268842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16F62F-5FD0-4356-8FD1-757D1252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1" y="476672"/>
            <a:ext cx="7797662" cy="648072"/>
          </a:xfrm>
        </p:spPr>
        <p:txBody>
          <a:bodyPr/>
          <a:lstStyle/>
          <a:p>
            <a:pPr algn="ctr"/>
            <a: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  <a:t>Wykonanie DOTACJI I ŚRODKÓW KRAJOWYCH</a:t>
            </a:r>
            <a:b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pl-PL" sz="1600" dirty="0">
                <a:solidFill>
                  <a:schemeClr val="tx1"/>
                </a:solidFill>
                <a:latin typeface="Arial Black" panose="020B0A04020102020204" pitchFamily="34" charset="0"/>
              </a:rPr>
              <a:t> w 2024 roku</a:t>
            </a:r>
          </a:p>
        </p:txBody>
      </p:sp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AFAC8DD5-A3E6-4416-9752-42AA13CE078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75275545"/>
              </p:ext>
            </p:extLst>
          </p:nvPr>
        </p:nvGraphicFramePr>
        <p:xfrm>
          <a:off x="251520" y="1268760"/>
          <a:ext cx="3697610" cy="3990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5441">
                  <a:extLst>
                    <a:ext uri="{9D8B030D-6E8A-4147-A177-3AD203B41FA5}">
                      <a16:colId xmlns:a16="http://schemas.microsoft.com/office/drawing/2014/main" val="658672351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val="973172540"/>
                    </a:ext>
                  </a:extLst>
                </a:gridCol>
              </a:tblGrid>
              <a:tr h="470374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Dotacje z budżetu państwa</a:t>
                      </a:r>
                    </a:p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 zadania zlecone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3 056 894,73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84623"/>
                  </a:ext>
                </a:extLst>
              </a:tr>
              <a:tr h="470374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Dotacje z budżetu państwa</a:t>
                      </a:r>
                    </a:p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 zadania własne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1 478 138,58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736209"/>
                  </a:ext>
                </a:extLst>
              </a:tr>
              <a:tr h="470374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Dotacje z Funduszu Pomocy Ukrainie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203 734,17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680952"/>
                  </a:ext>
                </a:extLst>
              </a:tr>
              <a:tr h="470374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Dotacje na porozumienia z Wojewodą i JST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263 032,74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290587"/>
                  </a:ext>
                </a:extLst>
              </a:tr>
              <a:tr h="470374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Dotacje z Funduszu Wsparcia Kultury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439 999,66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0397501"/>
                  </a:ext>
                </a:extLst>
              </a:tr>
              <a:tr h="697797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Dotacje z </a:t>
                      </a:r>
                      <a:r>
                        <a:rPr lang="pl-PL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WFOŚiGW</a:t>
                      </a:r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 Funduszu Przeciwdziałania Covid-19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55 984,78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284376"/>
                  </a:ext>
                </a:extLst>
              </a:tr>
              <a:tr h="470374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Zwrot nadwyżki środków obrotowych GZGK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823 870,00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46346"/>
                  </a:ext>
                </a:extLst>
              </a:tr>
              <a:tr h="47037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RAZEM: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6 321 654,66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47972"/>
                  </a:ext>
                </a:extLst>
              </a:tr>
            </a:tbl>
          </a:graphicData>
        </a:graphic>
      </p:graphicFrame>
      <p:graphicFrame>
        <p:nvGraphicFramePr>
          <p:cNvPr id="10" name="Symbol zastępczy zawartości 9">
            <a:extLst>
              <a:ext uri="{FF2B5EF4-FFF2-40B4-BE49-F238E27FC236}">
                <a16:creationId xmlns:a16="http://schemas.microsoft.com/office/drawing/2014/main" id="{78C3B504-BC31-4E0E-BF3D-935B546C95B0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557926326"/>
              </p:ext>
            </p:extLst>
          </p:nvPr>
        </p:nvGraphicFramePr>
        <p:xfrm>
          <a:off x="4067944" y="1268760"/>
          <a:ext cx="4536504" cy="410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393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16F62F-5FD0-4356-8FD1-757D1252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88640"/>
            <a:ext cx="7797662" cy="648072"/>
          </a:xfrm>
        </p:spPr>
        <p:txBody>
          <a:bodyPr/>
          <a:lstStyle/>
          <a:p>
            <a:pPr algn="ctr"/>
            <a: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  <a:t>ŚRODKI Z BUDŻETU UNII EUROPEJSKIEJ</a:t>
            </a:r>
            <a:b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  <a:t>NA PROJEKTY BIEŻĄCE </a:t>
            </a:r>
            <a:r>
              <a:rPr lang="pl-PL" sz="1600" dirty="0">
                <a:solidFill>
                  <a:schemeClr val="tx1"/>
                </a:solidFill>
                <a:latin typeface="Arial Black" panose="020B0A04020102020204" pitchFamily="34" charset="0"/>
              </a:rPr>
              <a:t>w 2024 roku</a:t>
            </a:r>
          </a:p>
        </p:txBody>
      </p:sp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AFAC8DD5-A3E6-4416-9752-42AA13CE078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57340690"/>
              </p:ext>
            </p:extLst>
          </p:nvPr>
        </p:nvGraphicFramePr>
        <p:xfrm>
          <a:off x="323528" y="1268760"/>
          <a:ext cx="3816424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65867235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973172540"/>
                    </a:ext>
                  </a:extLst>
                </a:gridCol>
              </a:tblGrid>
              <a:tr h="66955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Ocalić od zapomnienia – remonty cmentarzy wojennych – </a:t>
                      </a:r>
                      <a:r>
                        <a:rPr lang="pl-PL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rozl</a:t>
                      </a:r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 proj.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8 327,79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84623"/>
                  </a:ext>
                </a:extLst>
              </a:tr>
              <a:tr h="51257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Rozwój </a:t>
                      </a:r>
                      <a:r>
                        <a:rPr lang="pl-PL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cyberbezpieczeństwa</a:t>
                      </a:r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w gminie Sękowa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26 829,27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1767334"/>
                  </a:ext>
                </a:extLst>
              </a:tr>
              <a:tr h="51257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Bliżej samodzielności II – rozliczenie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8 599,52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119610"/>
                  </a:ext>
                </a:extLst>
              </a:tr>
              <a:tr h="51257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 samodzielności II - zaliczka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771 830,65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7346025"/>
                  </a:ext>
                </a:extLst>
              </a:tr>
              <a:tr h="51257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Artyści Życia – rozlicz. projektu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4 724,23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180919"/>
                  </a:ext>
                </a:extLst>
              </a:tr>
              <a:tr h="51257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Zielono niebieska infrastruktura – </a:t>
                      </a:r>
                      <a:r>
                        <a:rPr lang="pl-PL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rozl</a:t>
                      </a:r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 projektu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77 289,33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074098"/>
                  </a:ext>
                </a:extLst>
              </a:tr>
              <a:tr h="51257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Usuwanie azbestu z gmin ziemi gorlickiej – </a:t>
                      </a:r>
                      <a:r>
                        <a:rPr lang="pl-PL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rozl</a:t>
                      </a:r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 projektu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69 679,95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832064"/>
                  </a:ext>
                </a:extLst>
              </a:tr>
              <a:tr h="57545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RAZEM: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967 280,74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47972"/>
                  </a:ext>
                </a:extLst>
              </a:tr>
            </a:tbl>
          </a:graphicData>
        </a:graphic>
      </p:graphicFrame>
      <p:graphicFrame>
        <p:nvGraphicFramePr>
          <p:cNvPr id="10" name="Symbol zastępczy zawartości 9">
            <a:extLst>
              <a:ext uri="{FF2B5EF4-FFF2-40B4-BE49-F238E27FC236}">
                <a16:creationId xmlns:a16="http://schemas.microsoft.com/office/drawing/2014/main" id="{78C3B504-BC31-4E0E-BF3D-935B546C95B0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703639108"/>
              </p:ext>
            </p:extLst>
          </p:nvPr>
        </p:nvGraphicFramePr>
        <p:xfrm>
          <a:off x="4332770" y="1052736"/>
          <a:ext cx="419967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7235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F91B1CC2-E144-46C7-948A-D500C2F3BDB4}"/>
              </a:ext>
            </a:extLst>
          </p:cNvPr>
          <p:cNvSpPr txBox="1"/>
          <p:nvPr/>
        </p:nvSpPr>
        <p:spPr>
          <a:xfrm>
            <a:off x="395536" y="332656"/>
            <a:ext cx="806489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l-PL" sz="1800" b="1" dirty="0"/>
              <a:t>STRUKTURA WYKONANYCH</a:t>
            </a:r>
          </a:p>
          <a:p>
            <a:pPr algn="ctr"/>
            <a:r>
              <a:rPr lang="pl-PL" sz="1800" b="1" dirty="0"/>
              <a:t>DOCHODÓW </a:t>
            </a:r>
            <a:r>
              <a:rPr lang="pl-PL" b="1" dirty="0"/>
              <a:t>MAJĄTKOWYCH</a:t>
            </a:r>
            <a:r>
              <a:rPr lang="pl-PL" sz="1800" b="1" dirty="0"/>
              <a:t> BUDŻETU</a:t>
            </a:r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4DCF45A4-C0B7-4EF6-9B05-8A08E894CA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3340496"/>
              </p:ext>
            </p:extLst>
          </p:nvPr>
        </p:nvGraphicFramePr>
        <p:xfrm>
          <a:off x="395535" y="1607037"/>
          <a:ext cx="8075165" cy="3993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07039428-3191-4CC6-B273-AD4178019D19}"/>
              </a:ext>
            </a:extLst>
          </p:cNvPr>
          <p:cNvSpPr txBox="1"/>
          <p:nvPr/>
        </p:nvSpPr>
        <p:spPr>
          <a:xfrm>
            <a:off x="424474" y="836712"/>
            <a:ext cx="80648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Wykonanie dochodów </a:t>
            </a:r>
            <a:r>
              <a:rPr lang="pl-PL" dirty="0">
                <a:solidFill>
                  <a:srgbClr val="FF0000"/>
                </a:solidFill>
              </a:rPr>
              <a:t>majątkowych</a:t>
            </a:r>
            <a:r>
              <a:rPr lang="pl-PL" dirty="0"/>
              <a:t> budżetu na 31.12.2024 r.: </a:t>
            </a:r>
          </a:p>
          <a:p>
            <a:pPr algn="ctr"/>
            <a:r>
              <a:rPr lang="pl-PL" b="1" u="sng" dirty="0"/>
              <a:t>15 157 433,50 zł</a:t>
            </a:r>
          </a:p>
        </p:txBody>
      </p:sp>
    </p:spTree>
    <p:extLst>
      <p:ext uri="{BB962C8B-B14F-4D97-AF65-F5344CB8AC3E}">
        <p14:creationId xmlns:p14="http://schemas.microsoft.com/office/powerpoint/2010/main" val="1545049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16F62F-5FD0-4356-8FD1-757D1252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1" y="476672"/>
            <a:ext cx="7797662" cy="648072"/>
          </a:xfrm>
        </p:spPr>
        <p:txBody>
          <a:bodyPr/>
          <a:lstStyle/>
          <a:p>
            <a:pPr algn="ctr"/>
            <a: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  <a:t>Wykonanie DOTACJI KRAJOWYCH </a:t>
            </a:r>
            <a:b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  <a:t>PRZEZNACZONYCH NA INWESTYCJE </a:t>
            </a:r>
            <a:r>
              <a:rPr lang="pl-PL" sz="1600" dirty="0">
                <a:solidFill>
                  <a:schemeClr val="tx1"/>
                </a:solidFill>
                <a:latin typeface="Arial Black" panose="020B0A04020102020204" pitchFamily="34" charset="0"/>
              </a:rPr>
              <a:t>w 2024 roku</a:t>
            </a:r>
          </a:p>
        </p:txBody>
      </p:sp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AFAC8DD5-A3E6-4416-9752-42AA13CE078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1951654"/>
              </p:ext>
            </p:extLst>
          </p:nvPr>
        </p:nvGraphicFramePr>
        <p:xfrm>
          <a:off x="395536" y="1556792"/>
          <a:ext cx="3816424" cy="3209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65867235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973172540"/>
                    </a:ext>
                  </a:extLst>
                </a:gridCol>
              </a:tblGrid>
              <a:tr h="73447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RZĄDOWEGO FUNDUSZU POLSKI ŁAD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8 401 411,37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736209"/>
                  </a:ext>
                </a:extLst>
              </a:tr>
              <a:tr h="495100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FOGR (MARSZAŁEK WOJEWÓDZTWA)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197 193,00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290587"/>
                  </a:ext>
                </a:extLst>
              </a:tr>
              <a:tr h="495100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FUNDUSZU LEŚNEGO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186 797,00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065494"/>
                  </a:ext>
                </a:extLst>
              </a:tr>
              <a:tr h="495100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BUDŻETU PAŃSTWA (FS)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129 283,00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705420"/>
                  </a:ext>
                </a:extLst>
              </a:tr>
              <a:tr h="495100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(MARSZAŁEK WOJEWÓDZTWA) - Świetlice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34 994,00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284376"/>
                  </a:ext>
                </a:extLst>
              </a:tr>
              <a:tr h="4951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RAZEM: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8 949 678,40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47972"/>
                  </a:ext>
                </a:extLst>
              </a:tr>
            </a:tbl>
          </a:graphicData>
        </a:graphic>
      </p:graphicFrame>
      <p:graphicFrame>
        <p:nvGraphicFramePr>
          <p:cNvPr id="10" name="Symbol zastępczy zawartości 9">
            <a:extLst>
              <a:ext uri="{FF2B5EF4-FFF2-40B4-BE49-F238E27FC236}">
                <a16:creationId xmlns:a16="http://schemas.microsoft.com/office/drawing/2014/main" id="{78C3B504-BC31-4E0E-BF3D-935B546C95B0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4076546535"/>
              </p:ext>
            </p:extLst>
          </p:nvPr>
        </p:nvGraphicFramePr>
        <p:xfrm>
          <a:off x="4332770" y="1268760"/>
          <a:ext cx="3954587" cy="410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1362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16F62F-5FD0-4356-8FD1-757D1252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88640"/>
            <a:ext cx="7797662" cy="648072"/>
          </a:xfrm>
        </p:spPr>
        <p:txBody>
          <a:bodyPr/>
          <a:lstStyle/>
          <a:p>
            <a:pPr algn="ctr"/>
            <a: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  <a:t>Wykonanie DOTACJI UNIJNYCH</a:t>
            </a:r>
            <a:b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  <a:t>PRZEZNACZONYCH NA INWESTYCJE </a:t>
            </a:r>
            <a:r>
              <a:rPr lang="pl-PL" sz="1600" dirty="0">
                <a:solidFill>
                  <a:schemeClr val="tx1"/>
                </a:solidFill>
                <a:latin typeface="Arial Black" panose="020B0A04020102020204" pitchFamily="34" charset="0"/>
              </a:rPr>
              <a:t>w 2024 roku</a:t>
            </a:r>
          </a:p>
        </p:txBody>
      </p:sp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AFAC8DD5-A3E6-4416-9752-42AA13CE078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185961"/>
              </p:ext>
            </p:extLst>
          </p:nvPr>
        </p:nvGraphicFramePr>
        <p:xfrm>
          <a:off x="251520" y="2024844"/>
          <a:ext cx="3816424" cy="3303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65867235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973172540"/>
                    </a:ext>
                  </a:extLst>
                </a:gridCol>
              </a:tblGrid>
              <a:tr h="495100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Sękowa,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Stropkov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(…) </a:t>
                      </a:r>
                    </a:p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chodnik Siary-Owczary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1 912 779,74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84623"/>
                  </a:ext>
                </a:extLst>
              </a:tr>
              <a:tr h="441004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Termomodernizacja ob.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uż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</a:p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gm. Sękowa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1 723 564,72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2074098"/>
                  </a:ext>
                </a:extLst>
              </a:tr>
              <a:tr h="44100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Sękowa,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Stropkov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(…)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park przyrodniczy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1 514 226,50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164994"/>
                  </a:ext>
                </a:extLst>
              </a:tr>
              <a:tr h="44100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Ocalić od zapomnienia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park historyczny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526 107,13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872"/>
                  </a:ext>
                </a:extLst>
              </a:tr>
              <a:tr h="495100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Rozwój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cyberbezpieczeństwa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 gminie Sękowa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93 410,43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61020"/>
                  </a:ext>
                </a:extLst>
              </a:tr>
              <a:tr h="495100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Zielono Niebieska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Inrastruktura</a:t>
                      </a:r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lampy hybrydowe, ławki solarne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342 375,41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3275461"/>
                  </a:ext>
                </a:extLst>
              </a:tr>
              <a:tr h="4951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RAZEM: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6 112 463,93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47972"/>
                  </a:ext>
                </a:extLst>
              </a:tr>
            </a:tbl>
          </a:graphicData>
        </a:graphic>
      </p:graphicFrame>
      <p:graphicFrame>
        <p:nvGraphicFramePr>
          <p:cNvPr id="10" name="Symbol zastępczy zawartości 9">
            <a:extLst>
              <a:ext uri="{FF2B5EF4-FFF2-40B4-BE49-F238E27FC236}">
                <a16:creationId xmlns:a16="http://schemas.microsoft.com/office/drawing/2014/main" id="{78C3B504-BC31-4E0E-BF3D-935B546C95B0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283705321"/>
              </p:ext>
            </p:extLst>
          </p:nvPr>
        </p:nvGraphicFramePr>
        <p:xfrm>
          <a:off x="4211960" y="1124744"/>
          <a:ext cx="4320480" cy="410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0619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179512" y="-13327"/>
            <a:ext cx="8424936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Font typeface="Wingdings 3" pitchFamily="18" charset="2"/>
              <a:buNone/>
            </a:pPr>
            <a:r>
              <a:rPr lang="pl-PL" altLang="pl-PL" sz="2400" b="1" cap="small" dirty="0">
                <a:latin typeface="Century Gothic" pitchFamily="34" charset="0"/>
              </a:rPr>
              <a:t>Środki własne gminy pochodzące z majątku gminnego w 2024 r. </a:t>
            </a:r>
            <a:endParaRPr lang="pl-PL" altLang="pl-PL" sz="2400" b="1" cap="small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2543368-B67E-4ABA-15C1-F93FF4F80B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394992"/>
              </p:ext>
            </p:extLst>
          </p:nvPr>
        </p:nvGraphicFramePr>
        <p:xfrm>
          <a:off x="330424" y="836712"/>
          <a:ext cx="7920879" cy="240306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74613">
                  <a:extLst>
                    <a:ext uri="{9D8B030D-6E8A-4147-A177-3AD203B41FA5}">
                      <a16:colId xmlns:a16="http://schemas.microsoft.com/office/drawing/2014/main" val="248481409"/>
                    </a:ext>
                  </a:extLst>
                </a:gridCol>
                <a:gridCol w="4161891">
                  <a:extLst>
                    <a:ext uri="{9D8B030D-6E8A-4147-A177-3AD203B41FA5}">
                      <a16:colId xmlns:a16="http://schemas.microsoft.com/office/drawing/2014/main" val="1520154903"/>
                    </a:ext>
                  </a:extLst>
                </a:gridCol>
                <a:gridCol w="1089878">
                  <a:extLst>
                    <a:ext uri="{9D8B030D-6E8A-4147-A177-3AD203B41FA5}">
                      <a16:colId xmlns:a16="http://schemas.microsoft.com/office/drawing/2014/main" val="2337467038"/>
                    </a:ext>
                  </a:extLst>
                </a:gridCol>
                <a:gridCol w="1329152">
                  <a:extLst>
                    <a:ext uri="{9D8B030D-6E8A-4147-A177-3AD203B41FA5}">
                      <a16:colId xmlns:a16="http://schemas.microsoft.com/office/drawing/2014/main" val="2498171440"/>
                    </a:ext>
                  </a:extLst>
                </a:gridCol>
                <a:gridCol w="965345">
                  <a:extLst>
                    <a:ext uri="{9D8B030D-6E8A-4147-A177-3AD203B41FA5}">
                      <a16:colId xmlns:a16="http://schemas.microsoft.com/office/drawing/2014/main" val="1867460358"/>
                    </a:ext>
                  </a:extLst>
                </a:gridCol>
              </a:tblGrid>
              <a:tr h="36892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DOCHODY BIEŻĄCE Z MAJĄTKU GMINNEGO </a:t>
                      </a:r>
                      <a:endParaRPr lang="pl-PL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621 874,89</a:t>
                      </a:r>
                      <a:endParaRPr lang="pl-PL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649 262,73</a:t>
                      </a:r>
                      <a:endParaRPr lang="pl-PL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104,4%</a:t>
                      </a:r>
                      <a:endParaRPr lang="pl-PL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331378"/>
                  </a:ext>
                </a:extLst>
              </a:tr>
              <a:tr h="3637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Źródło dochodów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REALIZACJA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realizacji planu  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575117"/>
                  </a:ext>
                </a:extLst>
              </a:tr>
              <a:tr h="29399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Wpływy z opłat za trwały zarząd, użytkowanie i służebności (§ 0470)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3,86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955789"/>
                  </a:ext>
                </a:extLst>
              </a:tr>
              <a:tr h="31264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Wpływy z opłat za użytkowanie wieczyste nieruchomości ( § 0550)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5 805,32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5 805,32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6537944"/>
                  </a:ext>
                </a:extLst>
              </a:tr>
              <a:tr h="45589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Dochody z najmu i dzierżawy składników majątkowych gminy  - najem, dzierżawa nieruchomości gminnych i obwodów łowieckich ( § 0750)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241 831,56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241 831,56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6077760"/>
                  </a:ext>
                </a:extLst>
              </a:tr>
              <a:tr h="30393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Wpływy z usług za dostawę mediów (§ 0830)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324 358,15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347 810,32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107,23%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919922"/>
                  </a:ext>
                </a:extLst>
              </a:tr>
              <a:tr h="30393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5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Darowizny  na utrzymanie budynków użyteczności publicznej  (§ 0960)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49 876,00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53 811,67</a:t>
                      </a:r>
                      <a:endParaRPr lang="pl-P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107,89%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36280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01D4CFB-0DC2-02FB-846D-1CC065C1F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123398"/>
              </p:ext>
            </p:extLst>
          </p:nvPr>
        </p:nvGraphicFramePr>
        <p:xfrm>
          <a:off x="330424" y="3329325"/>
          <a:ext cx="7920879" cy="1736177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74613">
                  <a:extLst>
                    <a:ext uri="{9D8B030D-6E8A-4147-A177-3AD203B41FA5}">
                      <a16:colId xmlns:a16="http://schemas.microsoft.com/office/drawing/2014/main" val="460640589"/>
                    </a:ext>
                  </a:extLst>
                </a:gridCol>
                <a:gridCol w="4177121">
                  <a:extLst>
                    <a:ext uri="{9D8B030D-6E8A-4147-A177-3AD203B41FA5}">
                      <a16:colId xmlns:a16="http://schemas.microsoft.com/office/drawing/2014/main" val="4174990836"/>
                    </a:ext>
                  </a:extLst>
                </a:gridCol>
                <a:gridCol w="1074648">
                  <a:extLst>
                    <a:ext uri="{9D8B030D-6E8A-4147-A177-3AD203B41FA5}">
                      <a16:colId xmlns:a16="http://schemas.microsoft.com/office/drawing/2014/main" val="3517436580"/>
                    </a:ext>
                  </a:extLst>
                </a:gridCol>
                <a:gridCol w="1329152">
                  <a:extLst>
                    <a:ext uri="{9D8B030D-6E8A-4147-A177-3AD203B41FA5}">
                      <a16:colId xmlns:a16="http://schemas.microsoft.com/office/drawing/2014/main" val="3717688518"/>
                    </a:ext>
                  </a:extLst>
                </a:gridCol>
                <a:gridCol w="965345">
                  <a:extLst>
                    <a:ext uri="{9D8B030D-6E8A-4147-A177-3AD203B41FA5}">
                      <a16:colId xmlns:a16="http://schemas.microsoft.com/office/drawing/2014/main" val="634446615"/>
                    </a:ext>
                  </a:extLst>
                </a:gridCol>
              </a:tblGrid>
              <a:tr h="32877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DOCHODY MAJĄTKOWE Z MAJĄTKU GMINNEGO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95 291,17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95 291,17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859650"/>
                  </a:ext>
                </a:extLst>
              </a:tr>
              <a:tr h="50583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Źródło dochodów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REALIZACJA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realizacji planu  </a:t>
                      </a:r>
                    </a:p>
                    <a:p>
                      <a:pPr algn="ctr" fontAlgn="ctr"/>
                      <a:endParaRPr lang="pl-PL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396997"/>
                  </a:ext>
                </a:extLst>
              </a:tr>
              <a:tr h="31992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sprzedaż nieruchomości 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46 180,00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46 180,00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840468"/>
                  </a:ext>
                </a:extLst>
              </a:tr>
              <a:tr h="53884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sprzedaż drewna z lasów gminnych 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49 111,17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49 111,17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70957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AD05BAF-B3C3-3277-0FC7-141875F765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06186"/>
              </p:ext>
            </p:extLst>
          </p:nvPr>
        </p:nvGraphicFramePr>
        <p:xfrm>
          <a:off x="395399" y="1052737"/>
          <a:ext cx="7916614" cy="4032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8663">
                  <a:extLst>
                    <a:ext uri="{9D8B030D-6E8A-4147-A177-3AD203B41FA5}">
                      <a16:colId xmlns:a16="http://schemas.microsoft.com/office/drawing/2014/main" val="1902529788"/>
                    </a:ext>
                  </a:extLst>
                </a:gridCol>
                <a:gridCol w="1562679">
                  <a:extLst>
                    <a:ext uri="{9D8B030D-6E8A-4147-A177-3AD203B41FA5}">
                      <a16:colId xmlns:a16="http://schemas.microsoft.com/office/drawing/2014/main" val="4091227247"/>
                    </a:ext>
                  </a:extLst>
                </a:gridCol>
                <a:gridCol w="1671848">
                  <a:extLst>
                    <a:ext uri="{9D8B030D-6E8A-4147-A177-3AD203B41FA5}">
                      <a16:colId xmlns:a16="http://schemas.microsoft.com/office/drawing/2014/main" val="2444675723"/>
                    </a:ext>
                  </a:extLst>
                </a:gridCol>
                <a:gridCol w="1333424">
                  <a:extLst>
                    <a:ext uri="{9D8B030D-6E8A-4147-A177-3AD203B41FA5}">
                      <a16:colId xmlns:a16="http://schemas.microsoft.com/office/drawing/2014/main" val="516851172"/>
                    </a:ext>
                  </a:extLst>
                </a:gridCol>
              </a:tblGrid>
              <a:tr h="430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Transakcja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Powierzchnia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Kwota transakcji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29746643"/>
                  </a:ext>
                </a:extLst>
              </a:tr>
              <a:tr h="679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Działka nr 1334/4 w Owczarach 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Sprzedaż</a:t>
                      </a:r>
                      <a:endParaRPr lang="pl-PL" sz="120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0,0318 ha </a:t>
                      </a:r>
                      <a:endParaRPr lang="pl-PL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2 200,00 zł</a:t>
                      </a:r>
                      <a:endParaRPr lang="pl-PL" sz="120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47779017"/>
                  </a:ext>
                </a:extLst>
              </a:tr>
              <a:tr h="657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Działka nr 993/3 w Sękowej</a:t>
                      </a:r>
                      <a:endParaRPr lang="pl-PL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Sprzedaż</a:t>
                      </a:r>
                      <a:endParaRPr lang="pl-PL" sz="120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0,0076 ha </a:t>
                      </a:r>
                      <a:endParaRPr lang="pl-PL" sz="1200" b="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5 600,00 zł</a:t>
                      </a:r>
                      <a:endParaRPr lang="pl-PL" sz="120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48182524"/>
                  </a:ext>
                </a:extLst>
              </a:tr>
              <a:tr h="8201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Działka nr 218 w Bodakach 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Sprzedaż</a:t>
                      </a:r>
                      <a:endParaRPr lang="pl-PL" sz="120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0,24 ha </a:t>
                      </a:r>
                      <a:endParaRPr lang="pl-PL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18 180,00 zł</a:t>
                      </a:r>
                      <a:endParaRPr lang="pl-PL" sz="120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22409036"/>
                  </a:ext>
                </a:extLst>
              </a:tr>
              <a:tr h="8201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Działka nr 110/2 w Bodakach </a:t>
                      </a:r>
                      <a:endParaRPr lang="pl-PL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Sprzedaż</a:t>
                      </a:r>
                      <a:endParaRPr lang="pl-PL" sz="120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0,08 ha </a:t>
                      </a:r>
                      <a:endParaRPr lang="pl-PL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20 200,00 zł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86998525"/>
                  </a:ext>
                </a:extLst>
              </a:tr>
              <a:tr h="625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RAZEM: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46 180,00 zł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05948997"/>
                  </a:ext>
                </a:extLst>
              </a:tr>
            </a:tbl>
          </a:graphicData>
        </a:graphic>
      </p:graphicFrame>
      <p:sp>
        <p:nvSpPr>
          <p:cNvPr id="3" name="Tytuł 2">
            <a:extLst>
              <a:ext uri="{FF2B5EF4-FFF2-40B4-BE49-F238E27FC236}">
                <a16:creationId xmlns:a16="http://schemas.microsoft.com/office/drawing/2014/main" id="{B34A9408-E6BE-FE68-683C-DD48D8EE5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1" y="332657"/>
            <a:ext cx="7797662" cy="648072"/>
          </a:xfrm>
        </p:spPr>
        <p:txBody>
          <a:bodyPr/>
          <a:lstStyle/>
          <a:p>
            <a:pPr algn="ctr"/>
            <a:r>
              <a:rPr lang="pl-PL" sz="4000" dirty="0"/>
              <a:t>Sprzedaż nieruchomości</a:t>
            </a:r>
          </a:p>
        </p:txBody>
      </p:sp>
    </p:spTree>
    <p:extLst>
      <p:ext uri="{BB962C8B-B14F-4D97-AF65-F5344CB8AC3E}">
        <p14:creationId xmlns:p14="http://schemas.microsoft.com/office/powerpoint/2010/main" val="1265717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ChangeArrowheads="1"/>
          </p:cNvSpPr>
          <p:nvPr/>
        </p:nvSpPr>
        <p:spPr bwMode="auto">
          <a:xfrm>
            <a:off x="251520" y="404664"/>
            <a:ext cx="8100392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pl-PL" altLang="pl-PL" sz="2600" b="1" dirty="0"/>
              <a:t>WYDATKI BUDŻETU GMINY SĘKOWA </a:t>
            </a:r>
          </a:p>
          <a:p>
            <a:pPr algn="ctr"/>
            <a:r>
              <a:rPr lang="pl-PL" altLang="pl-PL" sz="2600" b="1" dirty="0"/>
              <a:t>W 2024 ROKU</a:t>
            </a:r>
            <a:endParaRPr lang="pl-PL" altLang="pl-PL" sz="2600" dirty="0"/>
          </a:p>
        </p:txBody>
      </p:sp>
      <p:sp>
        <p:nvSpPr>
          <p:cNvPr id="26628" name="Prostokąt 1"/>
          <p:cNvSpPr>
            <a:spLocks noChangeArrowheads="1"/>
          </p:cNvSpPr>
          <p:nvPr/>
        </p:nvSpPr>
        <p:spPr bwMode="auto">
          <a:xfrm>
            <a:off x="179512" y="1844675"/>
            <a:ext cx="8424936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pl-PL" altLang="pl-PL" sz="2800" dirty="0"/>
              <a:t>Plan wydatków na 31 grudnia 2024r. </a:t>
            </a:r>
          </a:p>
          <a:p>
            <a:pPr algn="ctr"/>
            <a:r>
              <a:rPr lang="pl-PL" altLang="pl-PL" sz="2800" dirty="0"/>
              <a:t>wynosił </a:t>
            </a:r>
            <a:r>
              <a:rPr lang="pl-PL" altLang="pl-PL" sz="2800" b="1" u="sng" dirty="0"/>
              <a:t>41 823 156,77 zł</a:t>
            </a:r>
            <a:r>
              <a:rPr lang="pl-PL" altLang="pl-PL" sz="2800" b="1" dirty="0"/>
              <a:t>  </a:t>
            </a:r>
            <a:r>
              <a:rPr lang="pl-PL" altLang="pl-PL" sz="2800" dirty="0"/>
              <a:t>i został zrealizowany w </a:t>
            </a:r>
            <a:r>
              <a:rPr lang="pl-PL" altLang="pl-PL" sz="2800" b="1" u="sng" dirty="0">
                <a:highlight>
                  <a:srgbClr val="C0C0C0"/>
                </a:highlight>
              </a:rPr>
              <a:t>92,44 %</a:t>
            </a:r>
            <a:r>
              <a:rPr lang="pl-PL" altLang="pl-PL" sz="2800" dirty="0">
                <a:highlight>
                  <a:srgbClr val="C0C0C0"/>
                </a:highlight>
              </a:rPr>
              <a:t> </a:t>
            </a:r>
            <a:r>
              <a:rPr lang="pl-PL" altLang="pl-PL" sz="2800" dirty="0"/>
              <a:t>w kwocie: </a:t>
            </a:r>
            <a:r>
              <a:rPr lang="pl-PL" altLang="pl-PL" sz="2800" b="1" u="sng" dirty="0">
                <a:highlight>
                  <a:srgbClr val="C0C0C0"/>
                </a:highlight>
              </a:rPr>
              <a:t>38 661 832,01 zł</a:t>
            </a:r>
            <a:r>
              <a:rPr lang="pl-PL" altLang="pl-PL" sz="2800" dirty="0"/>
              <a:t>. </a:t>
            </a:r>
          </a:p>
          <a:p>
            <a:endParaRPr lang="pl-PL" altLang="pl-PL" sz="2000" dirty="0"/>
          </a:p>
          <a:p>
            <a:r>
              <a:rPr lang="pl-PL" altLang="pl-PL" sz="2000" dirty="0"/>
              <a:t>z czego: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altLang="pl-PL" sz="2800" u="sng" dirty="0"/>
              <a:t>wydatki bieżące </a:t>
            </a:r>
            <a:r>
              <a:rPr lang="pl-PL" altLang="pl-PL" sz="2800" dirty="0"/>
              <a:t>-  </a:t>
            </a:r>
            <a:r>
              <a:rPr lang="pl-PL" altLang="pl-PL" sz="2800" b="1" u="sng" dirty="0"/>
              <a:t>97,60 %</a:t>
            </a:r>
            <a:r>
              <a:rPr lang="pl-PL" altLang="pl-PL" sz="2800" dirty="0"/>
              <a:t> wydatków ogółem,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altLang="pl-PL" sz="2800" u="sng" dirty="0"/>
              <a:t>wydatki majątkowe </a:t>
            </a:r>
            <a:r>
              <a:rPr lang="pl-PL" altLang="pl-PL" sz="2800" dirty="0"/>
              <a:t>– </a:t>
            </a:r>
            <a:r>
              <a:rPr lang="pl-PL" altLang="pl-PL" sz="2800" b="1" u="sng" dirty="0"/>
              <a:t>81,69 %</a:t>
            </a:r>
            <a:r>
              <a:rPr lang="pl-PL" altLang="pl-PL" sz="2800" dirty="0"/>
              <a:t>wydatków ogółem.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ChangeArrowheads="1"/>
          </p:cNvSpPr>
          <p:nvPr/>
        </p:nvSpPr>
        <p:spPr bwMode="auto">
          <a:xfrm>
            <a:off x="251520" y="404664"/>
            <a:ext cx="8100392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pl-PL" altLang="pl-PL" sz="2600" b="1" dirty="0"/>
              <a:t>WYDATKI BUDŻETU GMINY SĘKOWA </a:t>
            </a:r>
          </a:p>
          <a:p>
            <a:pPr algn="ctr"/>
            <a:r>
              <a:rPr lang="pl-PL" altLang="pl-PL" sz="2600" b="1" dirty="0"/>
              <a:t>W 2024 ROKU</a:t>
            </a:r>
            <a:endParaRPr lang="pl-PL" altLang="pl-PL" sz="2600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87B94583-D1F7-5DEF-690B-F802E9E81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435860"/>
              </p:ext>
            </p:extLst>
          </p:nvPr>
        </p:nvGraphicFramePr>
        <p:xfrm>
          <a:off x="380298" y="1412776"/>
          <a:ext cx="7971614" cy="3482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1046">
                  <a:extLst>
                    <a:ext uri="{9D8B030D-6E8A-4147-A177-3AD203B41FA5}">
                      <a16:colId xmlns:a16="http://schemas.microsoft.com/office/drawing/2014/main" val="1042794131"/>
                    </a:ext>
                  </a:extLst>
                </a:gridCol>
                <a:gridCol w="1414354">
                  <a:extLst>
                    <a:ext uri="{9D8B030D-6E8A-4147-A177-3AD203B41FA5}">
                      <a16:colId xmlns:a16="http://schemas.microsoft.com/office/drawing/2014/main" val="2393373636"/>
                    </a:ext>
                  </a:extLst>
                </a:gridCol>
                <a:gridCol w="1551240">
                  <a:extLst>
                    <a:ext uri="{9D8B030D-6E8A-4147-A177-3AD203B41FA5}">
                      <a16:colId xmlns:a16="http://schemas.microsoft.com/office/drawing/2014/main" val="1820736934"/>
                    </a:ext>
                  </a:extLst>
                </a:gridCol>
                <a:gridCol w="1551240">
                  <a:extLst>
                    <a:ext uri="{9D8B030D-6E8A-4147-A177-3AD203B41FA5}">
                      <a16:colId xmlns:a16="http://schemas.microsoft.com/office/drawing/2014/main" val="340265674"/>
                    </a:ext>
                  </a:extLst>
                </a:gridCol>
                <a:gridCol w="1181897">
                  <a:extLst>
                    <a:ext uri="{9D8B030D-6E8A-4147-A177-3AD203B41FA5}">
                      <a16:colId xmlns:a16="http://schemas.microsoft.com/office/drawing/2014/main" val="3330135335"/>
                    </a:ext>
                  </a:extLst>
                </a:gridCol>
                <a:gridCol w="1101837">
                  <a:extLst>
                    <a:ext uri="{9D8B030D-6E8A-4147-A177-3AD203B41FA5}">
                      <a16:colId xmlns:a16="http://schemas.microsoft.com/office/drawing/2014/main" val="3269330103"/>
                    </a:ext>
                  </a:extLst>
                </a:gridCol>
              </a:tblGrid>
              <a:tr h="864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Treść</a:t>
                      </a:r>
                      <a:endParaRPr lang="pl-PL" sz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na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1.01.2024 r.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(w zł)</a:t>
                      </a:r>
                      <a:endParaRPr lang="pl-PL" sz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na 31.12.2024 r.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(w zł)</a:t>
                      </a:r>
                      <a:endParaRPr lang="pl-PL" sz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(w zł)</a:t>
                      </a:r>
                      <a:endParaRPr lang="pl-PL" sz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Realizacja planu po zmianach (w %)</a:t>
                      </a:r>
                      <a:endParaRPr lang="pl-PL" sz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Udział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(w %)</a:t>
                      </a:r>
                      <a:endParaRPr lang="pl-PL" sz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extLst>
                  <a:ext uri="{0D108BD9-81ED-4DB2-BD59-A6C34878D82A}">
                    <a16:rowId xmlns:a16="http://schemas.microsoft.com/office/drawing/2014/main" val="3139281539"/>
                  </a:ext>
                </a:extLst>
              </a:tr>
              <a:tr h="745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baseline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Wydatki bieżące</a:t>
                      </a:r>
                      <a:endParaRPr lang="pl-PL" sz="1400" baseline="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24 334 831,72</a:t>
                      </a:r>
                      <a:endParaRPr lang="pl-PL" sz="1600" baseline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28 265 414,69</a:t>
                      </a:r>
                      <a:endParaRPr lang="pl-PL" sz="1600" baseline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27 586 673,88</a:t>
                      </a:r>
                      <a:endParaRPr lang="pl-PL" sz="1600" baseline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97,60%</a:t>
                      </a:r>
                      <a:endParaRPr lang="pl-PL" sz="1600" baseline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71,35%</a:t>
                      </a:r>
                      <a:endParaRPr lang="pl-PL" sz="1600" baseline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extLst>
                  <a:ext uri="{0D108BD9-81ED-4DB2-BD59-A6C34878D82A}">
                    <a16:rowId xmlns:a16="http://schemas.microsoft.com/office/drawing/2014/main" val="1173752502"/>
                  </a:ext>
                </a:extLst>
              </a:tr>
              <a:tr h="745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baseline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Wydatki majątkowe</a:t>
                      </a:r>
                      <a:endParaRPr lang="pl-PL" sz="1400" baseline="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25 922 168,78</a:t>
                      </a:r>
                      <a:endParaRPr lang="pl-PL" sz="1600" baseline="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13 557 742,08</a:t>
                      </a:r>
                      <a:endParaRPr lang="pl-PL" sz="1600" baseline="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11 075 158,13</a:t>
                      </a:r>
                      <a:endParaRPr lang="pl-PL" sz="1600" baseline="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81,69%</a:t>
                      </a:r>
                      <a:endParaRPr lang="pl-PL" sz="1600" baseline="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28,65%</a:t>
                      </a:r>
                      <a:endParaRPr lang="pl-PL" sz="1600" baseline="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extLst>
                  <a:ext uri="{0D108BD9-81ED-4DB2-BD59-A6C34878D82A}">
                    <a16:rowId xmlns:a16="http://schemas.microsoft.com/office/drawing/2014/main" val="1687798153"/>
                  </a:ext>
                </a:extLst>
              </a:tr>
              <a:tr h="11269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baseline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RAZEM WYDATKI OGÓŁEM</a:t>
                      </a:r>
                      <a:endParaRPr lang="pl-PL" sz="1400" b="1" baseline="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baseline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50 257 000,00</a:t>
                      </a:r>
                      <a:endParaRPr lang="pl-PL" sz="1600" b="1" baseline="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baseline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41 823 156,77</a:t>
                      </a:r>
                      <a:endParaRPr lang="pl-PL" sz="1600" b="1" baseline="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baseline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38 661 832,01</a:t>
                      </a:r>
                      <a:endParaRPr lang="pl-PL" sz="1600" b="1" baseline="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baseline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92,44%</a:t>
                      </a:r>
                      <a:endParaRPr lang="pl-PL" sz="1600" b="1" baseline="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600" b="1" baseline="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100,00%</a:t>
                      </a:r>
                      <a:endParaRPr lang="pl-PL" sz="1600" b="1" baseline="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315" marR="45315" marT="5864" marB="3199" anchor="ctr"/>
                </a:tc>
                <a:extLst>
                  <a:ext uri="{0D108BD9-81ED-4DB2-BD59-A6C34878D82A}">
                    <a16:rowId xmlns:a16="http://schemas.microsoft.com/office/drawing/2014/main" val="3803980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642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D839ED8-1EEB-405C-BBE0-37FCD40891F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5016" y="188640"/>
            <a:ext cx="9018984" cy="810816"/>
          </a:xfrm>
        </p:spPr>
        <p:txBody>
          <a:bodyPr/>
          <a:lstStyle/>
          <a:p>
            <a:pPr algn="ctr" eaLnBrk="1" hangingPunct="1"/>
            <a:r>
              <a:rPr altLang="pl-PL" sz="1875" b="1" u="sng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rebuchet MS" panose="020B0603020202020204" pitchFamily="34" charset="0"/>
              </a:rPr>
              <a:t>Struktura wydatków</a:t>
            </a:r>
            <a:r>
              <a:rPr altLang="pl-PL" sz="1875" b="1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rebuchet MS" panose="020B0603020202020204" pitchFamily="34" charset="0"/>
              </a:rPr>
              <a:t> budżetu Gminy Sękowa </a:t>
            </a:r>
            <a:br>
              <a:rPr altLang="pl-PL" sz="1875" b="1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rebuchet MS" panose="020B0603020202020204" pitchFamily="34" charset="0"/>
              </a:rPr>
            </a:br>
            <a:r>
              <a:rPr altLang="pl-PL" sz="1875" b="1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rebuchet MS" panose="020B0603020202020204" pitchFamily="34" charset="0"/>
              </a:rPr>
              <a:t>w latach 201</a:t>
            </a:r>
            <a:r>
              <a:rPr lang="pl-PL" altLang="pl-PL" sz="1875" b="1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rebuchet MS" panose="020B0603020202020204" pitchFamily="34" charset="0"/>
              </a:rPr>
              <a:t>0</a:t>
            </a:r>
            <a:r>
              <a:rPr altLang="pl-PL" sz="1875" b="1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rebuchet MS" panose="020B0603020202020204" pitchFamily="34" charset="0"/>
              </a:rPr>
              <a:t> – 20</a:t>
            </a:r>
            <a:r>
              <a:rPr lang="pl-PL" altLang="pl-PL" sz="1875" b="1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rebuchet MS" panose="020B0603020202020204" pitchFamily="34" charset="0"/>
              </a:rPr>
              <a:t>24</a:t>
            </a:r>
            <a:endParaRPr altLang="pl-PL" sz="1875" b="1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  <a:cs typeface="Trebuchet MS" panose="020B0603020202020204" pitchFamily="34" charset="0"/>
            </a:endParaRPr>
          </a:p>
        </p:txBody>
      </p:sp>
      <p:graphicFrame>
        <p:nvGraphicFramePr>
          <p:cNvPr id="2" name="Obiekt 9">
            <a:extLst>
              <a:ext uri="{FF2B5EF4-FFF2-40B4-BE49-F238E27FC236}">
                <a16:creationId xmlns:a16="http://schemas.microsoft.com/office/drawing/2014/main" id="{B9413191-A70E-440C-BC08-C24E39100ACB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37440"/>
              </p:ext>
            </p:extLst>
          </p:nvPr>
        </p:nvGraphicFramePr>
        <p:xfrm>
          <a:off x="38501" y="908720"/>
          <a:ext cx="8709963" cy="4605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-27578" y="153943"/>
            <a:ext cx="8776042" cy="553997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l-PL" sz="2500" b="1" dirty="0">
                <a:highlight>
                  <a:srgbClr val="FFFF00"/>
                </a:highlight>
                <a:latin typeface="Arial" panose="020B0604020202020204" pitchFamily="34" charset="0"/>
              </a:rPr>
              <a:t>Budżet Gminy Sękowa na 2024 rok.</a:t>
            </a:r>
          </a:p>
          <a:p>
            <a:pPr algn="ctr">
              <a:defRPr/>
            </a:pPr>
            <a:r>
              <a:rPr lang="pl-PL" sz="2200" dirty="0">
                <a:latin typeface="Arial" panose="020B0604020202020204" pitchFamily="34" charset="0"/>
              </a:rPr>
              <a:t>został uchwalony</a:t>
            </a:r>
          </a:p>
          <a:p>
            <a:pPr algn="ctr">
              <a:defRPr/>
            </a:pPr>
            <a:endParaRPr lang="pl-PL" sz="2500" dirty="0"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pl-PL" sz="2400" dirty="0">
                <a:latin typeface="Arial" panose="020B0604020202020204" pitchFamily="34" charset="0"/>
              </a:rPr>
              <a:t>Uchwałą Budżetową </a:t>
            </a:r>
          </a:p>
          <a:p>
            <a:pPr algn="ctr">
              <a:defRPr/>
            </a:pPr>
            <a:r>
              <a:rPr lang="pl-PL" sz="2400" dirty="0">
                <a:latin typeface="Arial" panose="020B0604020202020204" pitchFamily="34" charset="0"/>
              </a:rPr>
              <a:t>Nr LVII/538/2023</a:t>
            </a:r>
          </a:p>
          <a:p>
            <a:pPr algn="ctr">
              <a:defRPr/>
            </a:pPr>
            <a:r>
              <a:rPr lang="pl-PL" sz="2400" dirty="0">
                <a:latin typeface="Arial" panose="020B0604020202020204" pitchFamily="34" charset="0"/>
              </a:rPr>
              <a:t>Rady Gminy Sękowa </a:t>
            </a:r>
          </a:p>
          <a:p>
            <a:pPr algn="ctr">
              <a:defRPr/>
            </a:pPr>
            <a:r>
              <a:rPr lang="pl-PL" sz="2400" dirty="0">
                <a:latin typeface="Arial" panose="020B0604020202020204" pitchFamily="34" charset="0"/>
              </a:rPr>
              <a:t>z dnia 27 grudnia 2023 r. </a:t>
            </a:r>
          </a:p>
          <a:p>
            <a:pPr algn="ctr">
              <a:defRPr/>
            </a:pPr>
            <a:r>
              <a:rPr lang="pl-PL" sz="2500" b="1" dirty="0">
                <a:latin typeface="Arial" panose="020B0604020202020204" pitchFamily="34" charset="0"/>
              </a:rPr>
              <a:t>Uchwalony budżet gminy zakładał:</a:t>
            </a:r>
          </a:p>
          <a:p>
            <a:pPr algn="ctr">
              <a:defRPr/>
            </a:pPr>
            <a:endParaRPr lang="pl-PL" sz="2500" b="1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pl-PL" sz="2500" b="1" dirty="0">
                <a:latin typeface="Arial" panose="020B0604020202020204" pitchFamily="34" charset="0"/>
              </a:rPr>
              <a:t>             dochody:    		47 859 000,00 zł</a:t>
            </a:r>
          </a:p>
          <a:p>
            <a:pPr>
              <a:defRPr/>
            </a:pPr>
            <a:r>
              <a:rPr lang="pl-PL" sz="2500" b="1" dirty="0">
                <a:latin typeface="Arial" panose="020B0604020202020204" pitchFamily="34" charset="0"/>
              </a:rPr>
              <a:t>             wydatki:      		50 257 000,00 zł</a:t>
            </a:r>
          </a:p>
          <a:p>
            <a:pPr>
              <a:defRPr/>
            </a:pPr>
            <a:r>
              <a:rPr lang="pl-PL" sz="2500" b="1" dirty="0">
                <a:latin typeface="Arial" panose="020B0604020202020204" pitchFamily="34" charset="0"/>
              </a:rPr>
              <a:t>             wynik budżetu: 	          - 2 398 000,00 zł</a:t>
            </a:r>
          </a:p>
          <a:p>
            <a:pPr>
              <a:defRPr/>
            </a:pPr>
            <a:endParaRPr lang="pl-PL" sz="2500" b="1" dirty="0"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pl-PL" dirty="0">
                <a:latin typeface="Arial" panose="020B0604020202020204" pitchFamily="34" charset="0"/>
              </a:rPr>
              <a:t>Deficyt budżetu zaplanowano pokryć przychodami z tytułu niewykorzystanych środków na rachunku bankowym, wolnych środków oraz kredytu.</a:t>
            </a:r>
            <a:endParaRPr lang="pl-PL" b="1" dirty="0">
              <a:effectLst>
                <a:outerShdw blurRad="38100" dist="38100" dir="2700000" algn="tl">
                  <a:srgbClr val="C0C0C0"/>
                </a:outerShdw>
              </a:effectLst>
              <a:latin typeface="Copperplate Gothic Bold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CFA278-0CE4-2193-E652-4088F9CA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19" y="116632"/>
            <a:ext cx="8352928" cy="648071"/>
          </a:xfrm>
        </p:spPr>
        <p:txBody>
          <a:bodyPr/>
          <a:lstStyle/>
          <a:p>
            <a:pPr algn="ctr"/>
            <a:r>
              <a:rPr lang="pl-PL" sz="2800" dirty="0"/>
              <a:t>Struktura zrealizowanych wydatków w 2024 roku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8F0C04D-5574-B69E-3D2A-C79FB359E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100630"/>
              </p:ext>
            </p:extLst>
          </p:nvPr>
        </p:nvGraphicFramePr>
        <p:xfrm>
          <a:off x="431539" y="692696"/>
          <a:ext cx="7992887" cy="4543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3406">
                  <a:extLst>
                    <a:ext uri="{9D8B030D-6E8A-4147-A177-3AD203B41FA5}">
                      <a16:colId xmlns:a16="http://schemas.microsoft.com/office/drawing/2014/main" val="623291860"/>
                    </a:ext>
                  </a:extLst>
                </a:gridCol>
                <a:gridCol w="5159222">
                  <a:extLst>
                    <a:ext uri="{9D8B030D-6E8A-4147-A177-3AD203B41FA5}">
                      <a16:colId xmlns:a16="http://schemas.microsoft.com/office/drawing/2014/main" val="318545590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371620097"/>
                    </a:ext>
                  </a:extLst>
                </a:gridCol>
                <a:gridCol w="972107">
                  <a:extLst>
                    <a:ext uri="{9D8B030D-6E8A-4147-A177-3AD203B41FA5}">
                      <a16:colId xmlns:a16="http://schemas.microsoft.com/office/drawing/2014/main" val="2899213487"/>
                    </a:ext>
                  </a:extLst>
                </a:gridCol>
              </a:tblGrid>
              <a:tr h="429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Lp.</a:t>
                      </a:r>
                      <a:endParaRPr lang="pl-PL" sz="13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Wyszczególnienie</a:t>
                      </a:r>
                      <a:endParaRPr lang="pl-PL" sz="13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 (w zł)</a:t>
                      </a:r>
                      <a:endParaRPr lang="pl-PL" sz="13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Udział (w %)</a:t>
                      </a:r>
                      <a:endParaRPr lang="pl-PL" sz="13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extLst>
                  <a:ext uri="{0D108BD9-81ED-4DB2-BD59-A6C34878D82A}">
                    <a16:rowId xmlns:a16="http://schemas.microsoft.com/office/drawing/2014/main" val="1647240082"/>
                  </a:ext>
                </a:extLst>
              </a:tr>
              <a:tr h="344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200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Oświata i wychowanie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b="1" kern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10 318 997,44</a:t>
                      </a:r>
                      <a:endParaRPr lang="pl-PL" sz="13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26,69%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3118495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3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Transport i łączność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9 145 982,35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23,66%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595631954"/>
                  </a:ext>
                </a:extLst>
              </a:tr>
              <a:tr h="344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3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Pomoc społeczna i rodzina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5 551 839,52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14,36%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2352116805"/>
                  </a:ext>
                </a:extLst>
              </a:tr>
              <a:tr h="344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Administracja publiczna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4 759 920,15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12,31%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587771040"/>
                  </a:ext>
                </a:extLst>
              </a:tr>
              <a:tr h="2906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13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Gospodarka komunalna i ochrona środowiska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3 103 197,26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8,03%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012570341"/>
                  </a:ext>
                </a:extLst>
              </a:tr>
              <a:tr h="344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Rolnictwo i łowiectwo</a:t>
                      </a:r>
                      <a:endParaRPr lang="pl-PL" sz="1300" b="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1 688 634,51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4,37%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370257503"/>
                  </a:ext>
                </a:extLst>
              </a:tr>
              <a:tr h="2872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Kultura i ochrona dziedzictwa narodowego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1 328 956,08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3,44%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111601423"/>
                  </a:ext>
                </a:extLst>
              </a:tr>
              <a:tr h="361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Kultura fizyczna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531 480,21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1,37%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2522420807"/>
                  </a:ext>
                </a:extLst>
              </a:tr>
              <a:tr h="180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Obsługa długu publicznego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508 935,24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1,32%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271286934"/>
                  </a:ext>
                </a:extLst>
              </a:tr>
              <a:tr h="272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Gospodarka mieszkaniowa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447 991,66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1,16%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2242437938"/>
                  </a:ext>
                </a:extLst>
              </a:tr>
              <a:tr h="144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Działalność usługowa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319 534,25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0,83%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505309787"/>
                  </a:ext>
                </a:extLst>
              </a:tr>
              <a:tr h="238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Wytwarzanie i zaopatrywanie w energię elektryczną, gaz i wodę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219 219,82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0,57%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533386479"/>
                  </a:ext>
                </a:extLst>
              </a:tr>
              <a:tr h="258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Bezpieczeństwo publiczne i ochrona przeciwpożarowa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217 219,64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0,56%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2025136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845750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CFA278-0CE4-2193-E652-4088F9CA5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581" y="251048"/>
            <a:ext cx="8229600" cy="657672"/>
          </a:xfrm>
        </p:spPr>
        <p:txBody>
          <a:bodyPr/>
          <a:lstStyle/>
          <a:p>
            <a:pPr algn="ctr"/>
            <a:r>
              <a:rPr lang="pl-PL" sz="2800" dirty="0"/>
              <a:t>Struktura zrealizowanych wydatków w 2024 roku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8F0C04D-5574-B69E-3D2A-C79FB359E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199140"/>
              </p:ext>
            </p:extLst>
          </p:nvPr>
        </p:nvGraphicFramePr>
        <p:xfrm>
          <a:off x="367977" y="1013308"/>
          <a:ext cx="7866084" cy="3737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5578">
                  <a:extLst>
                    <a:ext uri="{9D8B030D-6E8A-4147-A177-3AD203B41FA5}">
                      <a16:colId xmlns:a16="http://schemas.microsoft.com/office/drawing/2014/main" val="623291860"/>
                    </a:ext>
                  </a:extLst>
                </a:gridCol>
                <a:gridCol w="4257760">
                  <a:extLst>
                    <a:ext uri="{9D8B030D-6E8A-4147-A177-3AD203B41FA5}">
                      <a16:colId xmlns:a16="http://schemas.microsoft.com/office/drawing/2014/main" val="3185455909"/>
                    </a:ext>
                  </a:extLst>
                </a:gridCol>
                <a:gridCol w="1761593">
                  <a:extLst>
                    <a:ext uri="{9D8B030D-6E8A-4147-A177-3AD203B41FA5}">
                      <a16:colId xmlns:a16="http://schemas.microsoft.com/office/drawing/2014/main" val="3371620097"/>
                    </a:ext>
                  </a:extLst>
                </a:gridCol>
                <a:gridCol w="1361153">
                  <a:extLst>
                    <a:ext uri="{9D8B030D-6E8A-4147-A177-3AD203B41FA5}">
                      <a16:colId xmlns:a16="http://schemas.microsoft.com/office/drawing/2014/main" val="2899213487"/>
                    </a:ext>
                  </a:extLst>
                </a:gridCol>
              </a:tblGrid>
              <a:tr h="142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Lp.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Wyszczególnienie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 (w zł)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Udział (w %)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6971" marB="3802" anchor="ctr"/>
                </a:tc>
                <a:extLst>
                  <a:ext uri="{0D108BD9-81ED-4DB2-BD59-A6C34878D82A}">
                    <a16:rowId xmlns:a16="http://schemas.microsoft.com/office/drawing/2014/main" val="1647240082"/>
                  </a:ext>
                </a:extLst>
              </a:tr>
              <a:tr h="358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Urzędy naczelnych organów władzy państwowej, kontroli i ochrony prawa oraz sądownictwa</a:t>
                      </a:r>
                      <a:endParaRPr lang="pl-PL" sz="1300" b="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174 614,00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0,45%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3118495329"/>
                  </a:ext>
                </a:extLst>
              </a:tr>
              <a:tr h="288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Turystyka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115 571,73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0,30%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595631954"/>
                  </a:ext>
                </a:extLst>
              </a:tr>
              <a:tr h="3588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Ochrona zdrowia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96 282,53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0,25%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587771040"/>
                  </a:ext>
                </a:extLst>
              </a:tr>
              <a:tr h="304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Edukacyjna opieka wychowawcza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75 469,31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0,20%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2321844128"/>
                  </a:ext>
                </a:extLst>
              </a:tr>
              <a:tr h="362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Leśnictwo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37 875,53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0,10%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012570341"/>
                  </a:ext>
                </a:extLst>
              </a:tr>
              <a:tr h="362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Pozostałe zadania w zakresie polityki społecznej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19 809,78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0,05%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3881876159"/>
                  </a:ext>
                </a:extLst>
              </a:tr>
              <a:tr h="362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Obrona narodowa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300,00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&lt; 0,01%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3229743646"/>
                  </a:ext>
                </a:extLst>
              </a:tr>
              <a:tr h="362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Różne rozliczenia</a:t>
                      </a:r>
                      <a:endParaRPr lang="pl-PL" sz="1300" dirty="0">
                        <a:solidFill>
                          <a:srgbClr val="0D0D0D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1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300" b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&lt; 0,01%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2578233752"/>
                  </a:ext>
                </a:extLst>
              </a:tr>
              <a:tr h="554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pl-PL" sz="1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864" marR="53864" marT="43092" marB="4309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3F3F4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RAZEM WYDATKI OGÓŁEM</a:t>
                      </a:r>
                      <a:endParaRPr lang="pl-PL" sz="1400" dirty="0">
                        <a:solidFill>
                          <a:srgbClr val="0D0D0D"/>
                        </a:solidFill>
                        <a:effectLst/>
                        <a:highlight>
                          <a:srgbClr val="F3F3F4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3F3F4"/>
                          </a:highlight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38 661 832,01</a:t>
                      </a:r>
                      <a:endParaRPr lang="pl-PL" sz="1400" b="1" dirty="0">
                        <a:solidFill>
                          <a:srgbClr val="0D0D0D"/>
                        </a:solidFill>
                        <a:effectLst/>
                        <a:highlight>
                          <a:srgbClr val="F3F3F4"/>
                        </a:highlight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975" marR="53975" marT="6985" marB="381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0D0D0D"/>
                          </a:solidFill>
                          <a:effectLst/>
                          <a:highlight>
                            <a:srgbClr val="F3F3F4"/>
                          </a:highlight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100,00%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61701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400988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1B8C0D-0824-A635-EFB6-274D04250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/>
          <a:lstStyle/>
          <a:p>
            <a:pPr algn="ctr"/>
            <a:r>
              <a:rPr lang="pl-PL" sz="4000" dirty="0"/>
              <a:t>Wydatki bieżące 2023-2024</a:t>
            </a:r>
          </a:p>
        </p:txBody>
      </p:sp>
      <p:graphicFrame>
        <p:nvGraphicFramePr>
          <p:cNvPr id="4" name="Object 77">
            <a:extLst>
              <a:ext uri="{FF2B5EF4-FFF2-40B4-BE49-F238E27FC236}">
                <a16:creationId xmlns:a16="http://schemas.microsoft.com/office/drawing/2014/main" id="{22DF1310-FC6C-6341-D38E-8121672E58B2}"/>
              </a:ext>
            </a:extLst>
          </p:cNvPr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265839618"/>
              </p:ext>
            </p:extLst>
          </p:nvPr>
        </p:nvGraphicFramePr>
        <p:xfrm>
          <a:off x="457200" y="1340768"/>
          <a:ext cx="8229600" cy="4454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1872746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1B8C0D-0824-A635-EFB6-274D04250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95536"/>
          </a:xfrm>
        </p:spPr>
        <p:txBody>
          <a:bodyPr/>
          <a:lstStyle/>
          <a:p>
            <a:pPr algn="ctr"/>
            <a:r>
              <a:rPr lang="pl-PL" sz="4000" dirty="0"/>
              <a:t>Wydatki majątkowe 2023-2024</a:t>
            </a:r>
          </a:p>
        </p:txBody>
      </p:sp>
      <p:graphicFrame>
        <p:nvGraphicFramePr>
          <p:cNvPr id="6" name="Object 123">
            <a:extLst>
              <a:ext uri="{FF2B5EF4-FFF2-40B4-BE49-F238E27FC236}">
                <a16:creationId xmlns:a16="http://schemas.microsoft.com/office/drawing/2014/main" id="{D062801C-ACF0-FF85-F62B-D117BD465643}"/>
              </a:ext>
            </a:extLst>
          </p:cNvPr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474213373"/>
              </p:ext>
            </p:extLst>
          </p:nvPr>
        </p:nvGraphicFramePr>
        <p:xfrm>
          <a:off x="323528" y="1196752"/>
          <a:ext cx="822960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9356203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pole tekstowe 2"/>
          <p:cNvSpPr txBox="1">
            <a:spLocks noChangeArrowheads="1"/>
          </p:cNvSpPr>
          <p:nvPr/>
        </p:nvSpPr>
        <p:spPr bwMode="auto">
          <a:xfrm>
            <a:off x="454025" y="476250"/>
            <a:ext cx="764636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pl-PL" altLang="pl-PL" sz="3600" b="1" u="sng" cap="small" dirty="0">
                <a:latin typeface="Cambria" pitchFamily="18" charset="0"/>
              </a:rPr>
              <a:t>Wydatki zrealizowane  </a:t>
            </a:r>
            <a:r>
              <a:rPr lang="pl-PL" altLang="pl-PL" sz="3600" b="1" cap="small" dirty="0">
                <a:latin typeface="Cambria" pitchFamily="18" charset="0"/>
              </a:rPr>
              <a:t>w 2024r. </a:t>
            </a:r>
            <a:br>
              <a:rPr lang="pl-PL" altLang="pl-PL" sz="3600" b="1" cap="small" dirty="0">
                <a:latin typeface="Cambria" pitchFamily="18" charset="0"/>
              </a:rPr>
            </a:br>
            <a:r>
              <a:rPr lang="pl-PL" altLang="pl-PL" sz="3600" b="1" cap="small" dirty="0">
                <a:latin typeface="Cambria" pitchFamily="18" charset="0"/>
              </a:rPr>
              <a:t>	   w ramach </a:t>
            </a:r>
            <a:r>
              <a:rPr lang="pl-PL" altLang="pl-PL" sz="3600" b="1" u="sng" cap="small" dirty="0">
                <a:latin typeface="Cambria" pitchFamily="18" charset="0"/>
              </a:rPr>
              <a:t>Funduszu sołeckiego</a:t>
            </a:r>
          </a:p>
        </p:txBody>
      </p:sp>
      <p:sp>
        <p:nvSpPr>
          <p:cNvPr id="30723" name="pole tekstowe 3"/>
          <p:cNvSpPr txBox="1">
            <a:spLocks noChangeArrowheads="1"/>
          </p:cNvSpPr>
          <p:nvPr/>
        </p:nvSpPr>
        <p:spPr bwMode="auto">
          <a:xfrm>
            <a:off x="422927" y="2132856"/>
            <a:ext cx="786288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pl-PL" altLang="pl-PL" sz="2800" b="1" u="sng" dirty="0"/>
              <a:t>Plan 462 420,70 zł – realizacja 461 102,38 zł</a:t>
            </a:r>
            <a:br>
              <a:rPr lang="pl-PL" altLang="pl-PL" sz="2800" b="1" dirty="0">
                <a:highlight>
                  <a:srgbClr val="FFFF00"/>
                </a:highlight>
              </a:rPr>
            </a:br>
            <a:r>
              <a:rPr lang="pl-PL" altLang="pl-PL" sz="2400" dirty="0"/>
              <a:t>w tym poniesione: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pl-PL" altLang="pl-PL" sz="2800" dirty="0"/>
              <a:t>wydatki bieżące             66 301,66 zł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pl-PL" altLang="pl-PL" sz="2800" dirty="0"/>
              <a:t>wydatki majątkowe      394 800,72 zł </a:t>
            </a:r>
          </a:p>
          <a:p>
            <a:endParaRPr lang="pl-PL" altLang="pl-PL" sz="2800" b="1" dirty="0"/>
          </a:p>
          <a:p>
            <a:r>
              <a:rPr lang="pl-PL" altLang="pl-PL" sz="2800" b="1" dirty="0"/>
              <a:t>Spodziewany zwrot </a:t>
            </a:r>
            <a:r>
              <a:rPr lang="pl-PL" altLang="pl-PL" sz="2800" b="1" dirty="0">
                <a:solidFill>
                  <a:srgbClr val="FF0000"/>
                </a:solidFill>
              </a:rPr>
              <a:t>30 %</a:t>
            </a:r>
            <a:r>
              <a:rPr lang="pl-PL" altLang="pl-PL" sz="2800" b="1" dirty="0"/>
              <a:t>: </a:t>
            </a:r>
            <a:r>
              <a:rPr lang="pl-PL" altLang="pl-PL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138 330,71 zł</a:t>
            </a:r>
          </a:p>
          <a:p>
            <a:endParaRPr lang="pl-PL" altLang="pl-PL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ChangeArrowheads="1"/>
          </p:cNvSpPr>
          <p:nvPr/>
        </p:nvSpPr>
        <p:spPr bwMode="auto">
          <a:xfrm>
            <a:off x="323527" y="1700808"/>
            <a:ext cx="7776865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hangingPunct="1">
              <a:spcBef>
                <a:spcPts val="1200"/>
              </a:spcBef>
              <a:buClrTx/>
              <a:buSzTx/>
              <a:buFontTx/>
              <a:buNone/>
              <a:defRPr/>
            </a:pPr>
            <a:r>
              <a:rPr lang="pl-PL" altLang="pl-PL" sz="3000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</a:p>
          <a:p>
            <a:pPr hangingPunct="1">
              <a:spcBef>
                <a:spcPts val="700"/>
              </a:spcBef>
              <a:buClrTx/>
              <a:buSzTx/>
              <a:buNone/>
              <a:defRPr/>
            </a:pPr>
            <a:r>
              <a:rPr lang="pl-PL" sz="3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</a:rPr>
              <a:t>ŁĄCZNIE: </a:t>
            </a:r>
            <a:r>
              <a:rPr lang="pl-PL" sz="32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11 286 922,41zł</a:t>
            </a:r>
            <a:r>
              <a:rPr lang="pl-PL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</a:rPr>
              <a:t>, </a:t>
            </a:r>
            <a:r>
              <a:rPr lang="pl-PL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tego:</a:t>
            </a:r>
          </a:p>
          <a:p>
            <a:pPr lvl="1" hangingPunct="1">
              <a:spcBef>
                <a:spcPts val="700"/>
              </a:spcBef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pl-PL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Inwestycje  	     11 075 158,13 zł</a:t>
            </a:r>
          </a:p>
          <a:p>
            <a:pPr lvl="1" hangingPunct="1">
              <a:spcBef>
                <a:spcPts val="700"/>
              </a:spcBef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pl-PL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Remonty                      211 764,28 zł</a:t>
            </a:r>
          </a:p>
          <a:p>
            <a:pPr hangingPunct="1">
              <a:spcBef>
                <a:spcPts val="700"/>
              </a:spcBef>
              <a:buClrTx/>
              <a:buSzTx/>
              <a:buFontTx/>
              <a:buNone/>
              <a:defRPr/>
            </a:pPr>
            <a:r>
              <a:rPr lang="pl-PL" altLang="pl-PL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stanowi: </a:t>
            </a:r>
            <a:r>
              <a:rPr lang="pl-PL" altLang="pl-PL" sz="3600" b="1" dirty="0">
                <a:solidFill>
                  <a:srgbClr val="C0504D"/>
                </a:solidFill>
                <a:latin typeface="Comic Sans MS" panose="030F0702030302020204" pitchFamily="66" charset="0"/>
              </a:rPr>
              <a:t>29,19% </a:t>
            </a:r>
            <a:r>
              <a:rPr lang="pl-PL" altLang="pl-PL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omic Sans MS" panose="030F0702030302020204" pitchFamily="66" charset="0"/>
              </a:rPr>
              <a:t>wydatków budżetu </a:t>
            </a:r>
          </a:p>
        </p:txBody>
      </p:sp>
      <p:sp>
        <p:nvSpPr>
          <p:cNvPr id="35843" name="Rectangle 7"/>
          <p:cNvSpPr>
            <a:spLocks noGrp="1"/>
          </p:cNvSpPr>
          <p:nvPr>
            <p:ph type="title"/>
          </p:nvPr>
        </p:nvSpPr>
        <p:spPr>
          <a:xfrm>
            <a:off x="179511" y="188342"/>
            <a:ext cx="8280922" cy="1512466"/>
          </a:xfrm>
        </p:spPr>
        <p:txBody>
          <a:bodyPr>
            <a:normAutofit/>
          </a:bodyPr>
          <a:lstStyle/>
          <a:p>
            <a:pPr marL="320040" indent="-320040" algn="l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pl-PL" altLang="pl-PL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l-PL" altLang="pl-PL" sz="4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INWESTYCJE I REMONTY </a:t>
            </a:r>
            <a:br>
              <a:rPr lang="pl-PL" altLang="pl-PL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w 2024 ROKU WYDANO</a:t>
            </a:r>
            <a:endParaRPr lang="pl-PL" alt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ChangeArrowheads="1"/>
          </p:cNvSpPr>
          <p:nvPr/>
        </p:nvSpPr>
        <p:spPr bwMode="auto">
          <a:xfrm>
            <a:off x="62072" y="50364"/>
            <a:ext cx="8966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pl-PL" altLang="pl-PL" sz="2400" b="1" dirty="0"/>
              <a:t>WYDATKI INWESTYCYJNO – REMONTOWE	 ZREALIZOWANE W 2024 ROKU</a:t>
            </a:r>
            <a:r>
              <a:rPr lang="pl-PL" altLang="pl-PL" sz="2400" dirty="0"/>
              <a:t> 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757363"/>
              </p:ext>
            </p:extLst>
          </p:nvPr>
        </p:nvGraphicFramePr>
        <p:xfrm>
          <a:off x="179512" y="980728"/>
          <a:ext cx="8426450" cy="4284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1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3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7618">
                  <a:extLst>
                    <a:ext uri="{9D8B030D-6E8A-4147-A177-3AD203B41FA5}">
                      <a16:colId xmlns:a16="http://schemas.microsoft.com/office/drawing/2014/main" val="3169546313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Przeznaczenie wydatków 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68592" marR="6859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2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Inwestycje i remonty w infrastrukturę drogową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8 700 750,06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77,09%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2019854186"/>
                  </a:ext>
                </a:extLst>
              </a:tr>
              <a:tr h="3040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Inwestycje w infrastrukturę wodno-kanalizacyjną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1 404 620,61</a:t>
                      </a:r>
                      <a:endParaRPr lang="pl-PL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12,44%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3565202165"/>
                  </a:ext>
                </a:extLst>
              </a:tr>
              <a:tr h="4172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Gospodarka komunalna i ochrona środowiska 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468 055,02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4,15%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880061380"/>
                  </a:ext>
                </a:extLst>
              </a:tr>
              <a:tr h="284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Kultura fizyczna – budowa obiektów </a:t>
                      </a:r>
                      <a:r>
                        <a:rPr lang="pl-PL" sz="15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rekreacii</a:t>
                      </a: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wodnej</a:t>
                      </a:r>
                      <a:endParaRPr lang="pl-PL" sz="15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397 844,00</a:t>
                      </a:r>
                      <a:endParaRPr lang="pl-PL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3,52%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3435754124"/>
                  </a:ext>
                </a:extLst>
              </a:tr>
              <a:tr h="4172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Kultura i ochrona dziedzictwa narodowego – świetlice</a:t>
                      </a:r>
                      <a:endParaRPr lang="pl-PL" sz="15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88 238,02</a:t>
                      </a:r>
                      <a:endParaRPr lang="pl-PL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0,78%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467288605"/>
                  </a:ext>
                </a:extLst>
              </a:tr>
              <a:tr h="2659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Turystyka </a:t>
                      </a:r>
                      <a:endParaRPr lang="pl-PL" sz="15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43 050,00</a:t>
                      </a:r>
                      <a:endParaRPr lang="pl-PL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0,38%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3607530446"/>
                  </a:ext>
                </a:extLst>
              </a:tr>
              <a:tr h="3039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Pomoc społeczna i rodzina</a:t>
                      </a:r>
                      <a:endParaRPr lang="pl-PL" sz="15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70 110,00</a:t>
                      </a:r>
                      <a:endParaRPr lang="pl-PL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0,62%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7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Gospodarka mieszkaniowa - dokumentacje</a:t>
                      </a:r>
                      <a:endParaRPr lang="pl-PL" sz="15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71 787,56</a:t>
                      </a:r>
                      <a:endParaRPr lang="pl-PL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0,64%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2317762799"/>
                  </a:ext>
                </a:extLst>
              </a:tr>
              <a:tr h="295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Oświata i wychowanie</a:t>
                      </a:r>
                      <a:endParaRPr lang="pl-PL" sz="15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22 629,52</a:t>
                      </a:r>
                      <a:endParaRPr lang="pl-PL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0,20%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1500385769"/>
                  </a:ext>
                </a:extLst>
              </a:tr>
              <a:tr h="4117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Bezpieczeństwo publiczne i ochrona przeciwpożarowa</a:t>
                      </a:r>
                      <a:endParaRPr lang="pl-PL" sz="15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19 837,62</a:t>
                      </a:r>
                      <a:endParaRPr lang="pl-PL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0,18%</a:t>
                      </a:r>
                    </a:p>
                  </a:txBody>
                  <a:tcPr marL="53975" marR="53975" marT="6985" marB="3810" anchor="ctr"/>
                </a:tc>
                <a:extLst>
                  <a:ext uri="{0D108BD9-81ED-4DB2-BD59-A6C34878D82A}">
                    <a16:rowId xmlns:a16="http://schemas.microsoft.com/office/drawing/2014/main" val="4186138606"/>
                  </a:ext>
                </a:extLst>
              </a:tr>
              <a:tr h="4117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92" marR="685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RAZEM:</a:t>
                      </a:r>
                    </a:p>
                  </a:txBody>
                  <a:tcPr marL="68592" marR="6859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11 286 922,41</a:t>
                      </a:r>
                    </a:p>
                  </a:txBody>
                  <a:tcPr marL="68592" marR="68592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100,00%</a:t>
                      </a:r>
                    </a:p>
                  </a:txBody>
                  <a:tcPr marL="68592" marR="68592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39709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ytuł 1">
            <a:extLst>
              <a:ext uri="{FF2B5EF4-FFF2-40B4-BE49-F238E27FC236}">
                <a16:creationId xmlns:a16="http://schemas.microsoft.com/office/drawing/2014/main" id="{5270B0E0-DC4B-4E74-9FEA-5EA8555A69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956" y="39103"/>
            <a:ext cx="8717508" cy="485775"/>
          </a:xfrm>
        </p:spPr>
        <p:txBody>
          <a:bodyPr/>
          <a:lstStyle/>
          <a:p>
            <a:pPr algn="ctr" eaLnBrk="1" hangingPunct="1"/>
            <a:r>
              <a:rPr altLang="pl-PL" sz="2250" b="1" u="sng" dirty="0">
                <a:latin typeface="Calibri" panose="020F0502020204030204" pitchFamily="34" charset="0"/>
                <a:cs typeface="Trebuchet MS" panose="020B0603020202020204" pitchFamily="34" charset="0"/>
              </a:rPr>
              <a:t>GŁÓWNE OBSZARY INWESTOWANIA</a:t>
            </a:r>
            <a:r>
              <a:rPr altLang="pl-PL" sz="2250" b="1" dirty="0">
                <a:latin typeface="Calibri" panose="020F0502020204030204" pitchFamily="34" charset="0"/>
                <a:cs typeface="Trebuchet MS" panose="020B0603020202020204" pitchFamily="34" charset="0"/>
              </a:rPr>
              <a:t>  GMIN</a:t>
            </a:r>
            <a:r>
              <a:rPr lang="pl-PL" altLang="pl-PL" sz="2250" b="1" dirty="0">
                <a:latin typeface="Calibri" panose="020F0502020204030204" pitchFamily="34" charset="0"/>
                <a:cs typeface="Trebuchet MS" panose="020B0603020202020204" pitchFamily="34" charset="0"/>
              </a:rPr>
              <a:t>y</a:t>
            </a:r>
            <a:r>
              <a:rPr altLang="pl-PL" sz="2250" b="1" dirty="0">
                <a:latin typeface="Calibri" panose="020F0502020204030204" pitchFamily="34" charset="0"/>
                <a:cs typeface="Trebuchet MS" panose="020B0603020202020204" pitchFamily="34" charset="0"/>
              </a:rPr>
              <a:t> SĘKOWA </a:t>
            </a:r>
            <a:r>
              <a:rPr lang="pl-PL" altLang="pl-PL" sz="2250" b="1" dirty="0">
                <a:latin typeface="Calibri" panose="020F0502020204030204" pitchFamily="34" charset="0"/>
                <a:cs typeface="Trebuchet MS" panose="020B0603020202020204" pitchFamily="34" charset="0"/>
              </a:rPr>
              <a:t>w 2024</a:t>
            </a:r>
            <a:r>
              <a:rPr altLang="pl-PL" sz="2250" b="1" dirty="0">
                <a:latin typeface="Calibri" panose="020F0502020204030204" pitchFamily="34" charset="0"/>
                <a:cs typeface="Trebuchet MS" panose="020B0603020202020204" pitchFamily="34" charset="0"/>
              </a:rPr>
              <a:t> R</a:t>
            </a:r>
            <a:r>
              <a:rPr lang="pl-PL" altLang="pl-PL" sz="2250" b="1" dirty="0">
                <a:latin typeface="Calibri" panose="020F0502020204030204" pitchFamily="34" charset="0"/>
                <a:cs typeface="Trebuchet MS" panose="020B0603020202020204" pitchFamily="34" charset="0"/>
              </a:rPr>
              <a:t>oku</a:t>
            </a:r>
            <a:endParaRPr altLang="pl-PL" sz="2250" b="1" dirty="0">
              <a:latin typeface="Calibri" panose="020F0502020204030204" pitchFamily="34" charset="0"/>
              <a:cs typeface="Trebuchet MS" panose="020B0603020202020204" pitchFamily="34" charset="0"/>
            </a:endParaRPr>
          </a:p>
        </p:txBody>
      </p:sp>
      <p:graphicFrame>
        <p:nvGraphicFramePr>
          <p:cNvPr id="2" name="Symbol zastępczy zawartości 5">
            <a:extLst>
              <a:ext uri="{FF2B5EF4-FFF2-40B4-BE49-F238E27FC236}">
                <a16:creationId xmlns:a16="http://schemas.microsoft.com/office/drawing/2014/main" id="{91303041-2E8A-42E6-B3F9-2F975DB952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520274"/>
              </p:ext>
            </p:extLst>
          </p:nvPr>
        </p:nvGraphicFramePr>
        <p:xfrm>
          <a:off x="130929" y="836712"/>
          <a:ext cx="888214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1BA441A0-B84A-A06A-DE50-857CDA27873B}"/>
              </a:ext>
            </a:extLst>
          </p:cNvPr>
          <p:cNvSpPr txBox="1"/>
          <p:nvPr/>
        </p:nvSpPr>
        <p:spPr>
          <a:xfrm>
            <a:off x="24987" y="116632"/>
            <a:ext cx="8208912" cy="4347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800" kern="100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      ZESTAWIENIE WYDATKÓW MAJĄTKOWYCH W </a:t>
            </a:r>
            <a:r>
              <a:rPr lang="pl-PL" sz="2000" kern="100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2024 </a:t>
            </a:r>
            <a:r>
              <a:rPr lang="pl-PL" sz="1800" kern="100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ROKU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1A00E27-2AC7-C953-768E-F100FF22C9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865352"/>
              </p:ext>
            </p:extLst>
          </p:nvPr>
        </p:nvGraphicFramePr>
        <p:xfrm>
          <a:off x="359532" y="620688"/>
          <a:ext cx="8208912" cy="46989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81408">
                  <a:extLst>
                    <a:ext uri="{9D8B030D-6E8A-4147-A177-3AD203B41FA5}">
                      <a16:colId xmlns:a16="http://schemas.microsoft.com/office/drawing/2014/main" val="1664914447"/>
                    </a:ext>
                  </a:extLst>
                </a:gridCol>
                <a:gridCol w="1175033">
                  <a:extLst>
                    <a:ext uri="{9D8B030D-6E8A-4147-A177-3AD203B41FA5}">
                      <a16:colId xmlns:a16="http://schemas.microsoft.com/office/drawing/2014/main" val="3454296934"/>
                    </a:ext>
                  </a:extLst>
                </a:gridCol>
                <a:gridCol w="1452471">
                  <a:extLst>
                    <a:ext uri="{9D8B030D-6E8A-4147-A177-3AD203B41FA5}">
                      <a16:colId xmlns:a16="http://schemas.microsoft.com/office/drawing/2014/main" val="633522999"/>
                    </a:ext>
                  </a:extLst>
                </a:gridCol>
              </a:tblGrid>
              <a:tr h="415547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Treść</a:t>
                      </a:r>
                      <a:endParaRPr lang="pl-PL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po zmianach</a:t>
                      </a:r>
                      <a:endParaRPr lang="pl-PL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</a:t>
                      </a:r>
                      <a:endParaRPr lang="pl-PL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28346"/>
                  </a:ext>
                </a:extLst>
              </a:tr>
              <a:tr h="362272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INWESTYCJE W INFRASTRUKTURZE DROGOWEJ – POLSKI ŁAD i FUNDUSZ SOŁECKI</a:t>
                      </a:r>
                      <a:endParaRPr lang="pl-PL" sz="1100" b="1" i="0" u="none" strike="noStrike" dirty="0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134107"/>
                  </a:ext>
                </a:extLst>
              </a:tr>
              <a:tr h="2344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gminnych - FS Siary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12 274,80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12 284,80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121567"/>
                  </a:ext>
                </a:extLst>
              </a:tr>
              <a:tr h="29834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Budowa i remonty dróg na terenie m. Sękowa - FS Sękowa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71 648,70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71 524,08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10635"/>
                  </a:ext>
                </a:extLst>
              </a:tr>
              <a:tr h="2344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gminnych - FS Owczary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15 000,00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15 000,00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134170"/>
                  </a:ext>
                </a:extLst>
              </a:tr>
              <a:tr h="2344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Remont i modernizacja dróg gminnych -FS Bartne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12 300,00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12 300,00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425846"/>
                  </a:ext>
                </a:extLst>
              </a:tr>
              <a:tr h="2344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gminnych - FS Krzywa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19 719,26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19 719,26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501217"/>
                  </a:ext>
                </a:extLst>
              </a:tr>
              <a:tr h="2344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gminnych - FS Małastów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32 000,00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32 000,00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101458"/>
                  </a:ext>
                </a:extLst>
              </a:tr>
              <a:tr h="2344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gminnych - FS Męcina Wielka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30 955,17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30 955,17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876651"/>
                  </a:ext>
                </a:extLst>
              </a:tr>
              <a:tr h="2344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gminnych w miejscowości Ropica Górna - FS Ropica Górna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20 000,00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19 963,25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844912"/>
                  </a:ext>
                </a:extLst>
              </a:tr>
              <a:tr h="2344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gminnych – FS Bodaki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25 000,00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24 866,86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736076"/>
                  </a:ext>
                </a:extLst>
              </a:tr>
              <a:tr h="21639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086723"/>
                  </a:ext>
                </a:extLst>
              </a:tr>
              <a:tr h="554063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w gminie Sękowa - poprawa stanu dróg w gminie - zadanie finansowane ze środków Rządowego Funduszu Polski Ład: Programu Inwestycji Strategicznych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3 031 111,59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3 031 111,59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70183"/>
                  </a:ext>
                </a:extLst>
              </a:tr>
              <a:tr h="74258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drogi Sękowa - Siary "Górki" w miejscowości Siary i Sękowa oraz przebudowa układu komunikacyjnego przy urzędzie gminy w miejscowości Sękowa </a:t>
                      </a:r>
                      <a:b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poprawa stanu sieci dróg gminnych; zadanie finansowane ze środków Polskiego Ładu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4 809 319,80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4 809 318,40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1372"/>
                  </a:ext>
                </a:extLst>
              </a:tr>
              <a:tr h="234411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8 079 043,41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03" marR="7103" marT="710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225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263427"/>
      </p:ext>
    </p:extLst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CADD9F5-E15B-2D96-C31D-2A20A14B9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080670"/>
              </p:ext>
            </p:extLst>
          </p:nvPr>
        </p:nvGraphicFramePr>
        <p:xfrm>
          <a:off x="251520" y="260648"/>
          <a:ext cx="8208911" cy="51125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81406">
                  <a:extLst>
                    <a:ext uri="{9D8B030D-6E8A-4147-A177-3AD203B41FA5}">
                      <a16:colId xmlns:a16="http://schemas.microsoft.com/office/drawing/2014/main" val="3296322352"/>
                    </a:ext>
                  </a:extLst>
                </a:gridCol>
                <a:gridCol w="1175033">
                  <a:extLst>
                    <a:ext uri="{9D8B030D-6E8A-4147-A177-3AD203B41FA5}">
                      <a16:colId xmlns:a16="http://schemas.microsoft.com/office/drawing/2014/main" val="1033525398"/>
                    </a:ext>
                  </a:extLst>
                </a:gridCol>
                <a:gridCol w="1452472">
                  <a:extLst>
                    <a:ext uri="{9D8B030D-6E8A-4147-A177-3AD203B41FA5}">
                      <a16:colId xmlns:a16="http://schemas.microsoft.com/office/drawing/2014/main" val="69790556"/>
                    </a:ext>
                  </a:extLst>
                </a:gridCol>
              </a:tblGrid>
              <a:tr h="322270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INWESTYCJE W INFRASTRUKTURZE DROGOWEJ – FUNDUSZ LEŚNY</a:t>
                      </a:r>
                      <a:endParaRPr lang="pl-PL" sz="1200" b="1" i="0" u="none" strike="noStrike" dirty="0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191937"/>
                  </a:ext>
                </a:extLst>
              </a:tr>
              <a:tr h="26472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w Gminie Sękowa - droga Małastów "Rotko" 270968K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332 500,00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332 480,46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3119646663"/>
                  </a:ext>
                </a:extLst>
              </a:tr>
              <a:tr h="253211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332 480,46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061503"/>
                  </a:ext>
                </a:extLst>
              </a:tr>
              <a:tr h="241702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b"/>
                </a:tc>
                <a:extLst>
                  <a:ext uri="{0D108BD9-81ED-4DB2-BD59-A6C34878D82A}">
                    <a16:rowId xmlns:a16="http://schemas.microsoft.com/office/drawing/2014/main" val="1841856565"/>
                  </a:ext>
                </a:extLst>
              </a:tr>
              <a:tr h="253211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INWESTYCJE W INFRASTRUKTURZE DROGOWEJ - POZOSTAŁE</a:t>
                      </a:r>
                      <a:endParaRPr lang="pl-PL" sz="1200" b="1" i="0" u="none" strike="noStrike" dirty="0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056505"/>
                  </a:ext>
                </a:extLst>
              </a:tr>
              <a:tr h="26472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 dokumentacji projektowej na modernizację dróg gminnych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71 823,83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71 823,83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1464140672"/>
                  </a:ext>
                </a:extLst>
              </a:tr>
              <a:tr h="40283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Rozbiórka mostu i budowa nowego obiektu w ciągu drogi gminnej "Wapienne przez wieś i obwodnica" Nr 270972 K w km 0+260 - FS Wapienne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26 151,78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26 000,00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3465547993"/>
                  </a:ext>
                </a:extLst>
              </a:tr>
              <a:tr h="40283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Opracowanie dokumentacji projektowej dla zadania inwestycyjnego pn. "Przebudowa drogi gminnej Siary "Kochanowskiego"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20 910,00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20 910,00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19816619"/>
                  </a:ext>
                </a:extLst>
              </a:tr>
              <a:tr h="2532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Nabycie nieruchomości pod poszerzenie drogi gminnej w Sękowej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50 000,00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50 000,00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53338688"/>
                  </a:ext>
                </a:extLst>
              </a:tr>
              <a:tr h="40283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Zwroty niewykorzystanych dotacji oraz płatności, dotyczące wydatków majątkowych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43,71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43,71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546344038"/>
                  </a:ext>
                </a:extLst>
              </a:tr>
              <a:tr h="40283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 oznakowania ścieżki rowerowej w m. Siary i m. Owczary, oraz dróg wewnętrznych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21 996,13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21 996,13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524925101"/>
                  </a:ext>
                </a:extLst>
              </a:tr>
              <a:tr h="23249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2059824760"/>
                  </a:ext>
                </a:extLst>
              </a:tr>
              <a:tr h="2532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gminnych - FS Owczary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17 313,56</a:t>
                      </a:r>
                      <a:endParaRPr lang="pl-PL" sz="1200" b="0" i="0" u="none" strike="noStrike" dirty="0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17 313,56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1135522821"/>
                  </a:ext>
                </a:extLst>
              </a:tr>
              <a:tr h="2532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dróg gminnych - FS Bartne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15 141,45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15 141,45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195836647"/>
                  </a:ext>
                </a:extLst>
              </a:tr>
              <a:tr h="40283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drogi dojazdowej do pól w sołectwie Męcina Mała (p.Jamro)  - FS Męcina Mała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30 737,29</a:t>
                      </a:r>
                      <a:endParaRPr lang="pl-PL" sz="1200" b="0" i="0" u="none" strike="noStrike" dirty="0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30 737,29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3112919296"/>
                  </a:ext>
                </a:extLst>
              </a:tr>
              <a:tr h="25321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drogi dojazdowej do pól w sołectwie Męcina Mała 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340 213,67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340 213,67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/>
                </a:tc>
                <a:extLst>
                  <a:ext uri="{0D108BD9-81ED-4DB2-BD59-A6C34878D82A}">
                    <a16:rowId xmlns:a16="http://schemas.microsoft.com/office/drawing/2014/main" val="1801205115"/>
                  </a:ext>
                </a:extLst>
              </a:tr>
              <a:tr h="253211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594 179,64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5" marR="7455" marT="745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882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917293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280600" y="192697"/>
            <a:ext cx="8080293" cy="976660"/>
          </a:xfrm>
          <a:ln/>
        </p:spPr>
        <p:txBody>
          <a:bodyPr numCol="1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l-PL" sz="3000" b="1" dirty="0">
                <a:solidFill>
                  <a:schemeClr val="tx1"/>
                </a:solidFill>
                <a:latin typeface="Arial Black" panose="020B0A04020102020204" pitchFamily="34" charset="0"/>
              </a:rPr>
              <a:t>Zmiany </a:t>
            </a:r>
            <a:r>
              <a:rPr lang="pl-PL" sz="30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PLANOWANego</a:t>
            </a:r>
            <a:r>
              <a:rPr lang="pl-PL" sz="30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l-PL" sz="30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BUDŻETu</a:t>
            </a:r>
            <a:endParaRPr lang="pl-PL" sz="30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900113" y="2565400"/>
            <a:ext cx="7559675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graphicFrame>
        <p:nvGraphicFramePr>
          <p:cNvPr id="512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441691"/>
              </p:ext>
            </p:extLst>
          </p:nvPr>
        </p:nvGraphicFramePr>
        <p:xfrm>
          <a:off x="230832" y="1047740"/>
          <a:ext cx="8130061" cy="376874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95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4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6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2852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Treść</a:t>
                      </a:r>
                      <a:endParaRPr kumimoji="0" 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uchwalony</a:t>
                      </a:r>
                      <a:endParaRPr kumimoji="0" 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>
                          <a:srgbClr val="FFCC00"/>
                        </a:buClr>
                        <a:buSzPct val="120000"/>
                        <a:buFont typeface="Arial" charset="0"/>
                        <a:buChar char="-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zmniejszenie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zwiększenie</a:t>
                      </a:r>
                      <a:endParaRPr kumimoji="0" 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4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 zmianach</a:t>
                      </a:r>
                      <a:endParaRPr kumimoji="0" 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30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Dochody</a:t>
                      </a:r>
                      <a:endParaRPr kumimoji="0" lang="pl-PL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pl-PL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47 859 000,00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u="none" strike="noStrike" kern="1200" spc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-2 913 926,70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u="none" strike="noStrike" kern="1200" spc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44 945 073,30</a:t>
                      </a:r>
                      <a:endParaRPr lang="pl-PL" sz="1800" b="1" i="0" u="none" strike="noStrike" kern="1200" spc="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anose="020B0604020202020204" pitchFamily="34" charset="0"/>
                        <a:ea typeface="Tahoma" pitchFamily="1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Wydatki</a:t>
                      </a:r>
                      <a:endParaRPr kumimoji="0" lang="pl-PL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pl-PL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50 257 000,00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u="none" strike="noStrike" kern="1200" spc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-8 433 843,23</a:t>
                      </a:r>
                      <a:endParaRPr lang="pl-PL" sz="1800" b="1" i="0" u="none" strike="noStrike" kern="1200" spc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Tahoma" pitchFamily="1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1" u="none" strike="noStrike" kern="1200" spc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41 823 156,77</a:t>
                      </a:r>
                      <a:endParaRPr lang="pl-PL" sz="1800" b="1" i="0" u="none" strike="noStrike" kern="1200" spc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Tahoma" pitchFamily="1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20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Deficyt</a:t>
                      </a:r>
                      <a:endParaRPr kumimoji="0" lang="pl-P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pl-PL" sz="18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-2 398 000,00</a:t>
                      </a:r>
                      <a:endParaRPr lang="pl-PL" sz="1800" b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spc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Tahoma" pitchFamily="1"/>
                          <a:cs typeface="Arial" panose="020B0604020202020204" pitchFamily="34" charset="0"/>
                        </a:rPr>
                        <a:t>+5 519 916,53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u="none" strike="noStrike" kern="1200" spc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+3 121 916,53</a:t>
                      </a:r>
                      <a:endParaRPr lang="pl-PL" sz="1800" b="0" i="0" u="none" strike="noStrike" kern="1200" spc="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Tahoma" pitchFamily="1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Przychody </a:t>
                      </a:r>
                      <a:endParaRPr kumimoji="0" lang="pl-PL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pl-PL" sz="18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8 176 060,00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spc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Tahoma" pitchFamily="1"/>
                          <a:cs typeface="Arial" panose="020B0604020202020204" pitchFamily="34" charset="0"/>
                        </a:rPr>
                        <a:t>-6 219 988,53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u="none" strike="noStrike" kern="1200" spc="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1 956 071,47</a:t>
                      </a:r>
                      <a:endParaRPr lang="pl-PL" sz="1800" b="0" i="0" u="none" strike="noStrike" kern="1200" spc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ahoma" pitchFamily="1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40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pl-PL" sz="200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Rozchody</a:t>
                      </a:r>
                      <a:endParaRPr kumimoji="0" lang="pl-P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pl-PL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5 778 060,00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Tahoma" pitchFamily="1"/>
                          <a:cs typeface="Arial" panose="020B0604020202020204" pitchFamily="34" charset="0"/>
                        </a:rPr>
                        <a:t>-700 072,00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u="none" strike="noStrike" kern="1200" spc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5 077 988,00</a:t>
                      </a:r>
                      <a:endParaRPr lang="pl-PL" sz="1800" b="0" i="0" u="none" strike="noStrike" kern="1200" spc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Tahoma" pitchFamily="1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1820DB5-9E18-F7F1-1AE0-4AEDFC141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55248"/>
              </p:ext>
            </p:extLst>
          </p:nvPr>
        </p:nvGraphicFramePr>
        <p:xfrm>
          <a:off x="179512" y="404664"/>
          <a:ext cx="8280921" cy="49685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30367">
                  <a:extLst>
                    <a:ext uri="{9D8B030D-6E8A-4147-A177-3AD203B41FA5}">
                      <a16:colId xmlns:a16="http://schemas.microsoft.com/office/drawing/2014/main" val="2674849844"/>
                    </a:ext>
                  </a:extLst>
                </a:gridCol>
                <a:gridCol w="1185342">
                  <a:extLst>
                    <a:ext uri="{9D8B030D-6E8A-4147-A177-3AD203B41FA5}">
                      <a16:colId xmlns:a16="http://schemas.microsoft.com/office/drawing/2014/main" val="2604815115"/>
                    </a:ext>
                  </a:extLst>
                </a:gridCol>
                <a:gridCol w="1465212">
                  <a:extLst>
                    <a:ext uri="{9D8B030D-6E8A-4147-A177-3AD203B41FA5}">
                      <a16:colId xmlns:a16="http://schemas.microsoft.com/office/drawing/2014/main" val="3510797653"/>
                    </a:ext>
                  </a:extLst>
                </a:gridCol>
              </a:tblGrid>
              <a:tr h="207354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INWESTYCJE W INFRASTRUKTURZE TURYSTYCZNEJ SPORTOWEJ I REKREACYJNEJ</a:t>
                      </a:r>
                      <a:endParaRPr lang="pl-PL" sz="1200" b="1" i="0" u="none" strike="noStrike" dirty="0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510214"/>
                  </a:ext>
                </a:extLst>
              </a:tr>
              <a:tr h="30174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Budowa wieży widokowej na Magurze </a:t>
                      </a:r>
                      <a:r>
                        <a:rPr lang="pl-PL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Małastowskiej</a:t>
                      </a:r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 miejscowości Małastów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43 050,00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43 050,00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2092838633"/>
                  </a:ext>
                </a:extLst>
              </a:tr>
              <a:tr h="20735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Budowa kąpieliska krytego w Sękowej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2 334 120,00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126 752,00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2255398299"/>
                  </a:ext>
                </a:extLst>
              </a:tr>
              <a:tr h="20735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Budowa obiektów rekreacji wodnej w Sękowej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160 392,00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160 392,00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2093117710"/>
                  </a:ext>
                </a:extLst>
              </a:tr>
              <a:tr h="30174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Kompleksowe zaopatrzenie w energię i ciepło obiektu basenowego w Sękowej 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110 700,00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110 700,00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2830775553"/>
                  </a:ext>
                </a:extLst>
              </a:tr>
              <a:tr h="207354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440 894,00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724516"/>
                  </a:ext>
                </a:extLst>
              </a:tr>
              <a:tr h="207354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b"/>
                </a:tc>
                <a:extLst>
                  <a:ext uri="{0D108BD9-81ED-4DB2-BD59-A6C34878D82A}">
                    <a16:rowId xmlns:a16="http://schemas.microsoft.com/office/drawing/2014/main" val="2185435175"/>
                  </a:ext>
                </a:extLst>
              </a:tr>
              <a:tr h="360424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INWESTYCJE W INFRASTRUKTURZE OŚWIATOWEJ, WYCHOWAWCZEJ i ADMINISTRACYJNEJ 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32641"/>
                  </a:ext>
                </a:extLst>
              </a:tr>
              <a:tr h="40881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 instalacji gazowej wraz z zasilaniem w budynku Szkoły Podstawowej w Bodakach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18 385,50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18 385,50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3829005154"/>
                  </a:ext>
                </a:extLst>
              </a:tr>
              <a:tr h="30174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 dokumentacji na termomodernizację budynków użyteczności publicznej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12 300,00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12 300,00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2983078174"/>
                  </a:ext>
                </a:extLst>
              </a:tr>
              <a:tr h="61026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Wpłata na rzecz Funduszu Wsparcia przy Komendzie Wojewódzkiej PSP na dofinansowanie zakupu samochodu operacyjnego dla potrzeb Komendy Powiatowej Państwowej Straży Pożarnej w Gorlicach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8 000,00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8 000,00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3835824095"/>
                  </a:ext>
                </a:extLst>
              </a:tr>
              <a:tr h="40881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schodów przy Szkole Podstawowej im. Władysława Długosza w Siarach - FS Siary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14 600,00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14 569,92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2127564963"/>
                  </a:ext>
                </a:extLst>
              </a:tr>
              <a:tr h="40881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Adaptacja pomieszczeń budynku nr 29 w Ropicy Górnej na potrzeby realizacji programu Aktywny Maluch - Pierwszy dzienny opiekun w gminie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300 887,50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30 750,00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3473812849"/>
                  </a:ext>
                </a:extLst>
              </a:tr>
              <a:tr h="20735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1929513055"/>
                  </a:ext>
                </a:extLst>
              </a:tr>
              <a:tr h="20735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Małopolskie świetlice wiejskie 2024 - Bartne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25 999,00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25 999,00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1420110551"/>
                  </a:ext>
                </a:extLst>
              </a:tr>
              <a:tr h="20735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pomieszczeń budynku świetlicy w Ropicy Górnej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58 486,71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58 486,71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/>
                </a:tc>
                <a:extLst>
                  <a:ext uri="{0D108BD9-81ED-4DB2-BD59-A6C34878D82A}">
                    <a16:rowId xmlns:a16="http://schemas.microsoft.com/office/drawing/2014/main" val="1850166245"/>
                  </a:ext>
                </a:extLst>
              </a:tr>
              <a:tr h="207354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168 491,13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53" marR="5353" marT="535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447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499290"/>
      </p:ext>
    </p:extLst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14038BC2-7248-72C3-8CC9-63B9611CD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790244"/>
              </p:ext>
            </p:extLst>
          </p:nvPr>
        </p:nvGraphicFramePr>
        <p:xfrm>
          <a:off x="179512" y="188640"/>
          <a:ext cx="8208912" cy="53285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81407">
                  <a:extLst>
                    <a:ext uri="{9D8B030D-6E8A-4147-A177-3AD203B41FA5}">
                      <a16:colId xmlns:a16="http://schemas.microsoft.com/office/drawing/2014/main" val="3197179410"/>
                    </a:ext>
                  </a:extLst>
                </a:gridCol>
                <a:gridCol w="1175033">
                  <a:extLst>
                    <a:ext uri="{9D8B030D-6E8A-4147-A177-3AD203B41FA5}">
                      <a16:colId xmlns:a16="http://schemas.microsoft.com/office/drawing/2014/main" val="1320032476"/>
                    </a:ext>
                  </a:extLst>
                </a:gridCol>
                <a:gridCol w="1452472">
                  <a:extLst>
                    <a:ext uri="{9D8B030D-6E8A-4147-A177-3AD203B41FA5}">
                      <a16:colId xmlns:a16="http://schemas.microsoft.com/office/drawing/2014/main" val="234839993"/>
                    </a:ext>
                  </a:extLst>
                </a:gridCol>
              </a:tblGrid>
              <a:tr h="255289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INWESTYCJE W INFRASTRUKTURZE WODOCIĄGOWO-KANALIZACYJNEJ </a:t>
                      </a:r>
                      <a:endParaRPr lang="pl-PL" sz="1200" b="1" i="0" u="none" strike="noStrike" dirty="0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628881"/>
                  </a:ext>
                </a:extLst>
              </a:tr>
              <a:tr h="26689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Budowa sieci wodociągowej w miejscowości Siary - przysiółek Granice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132 000,00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132 000,00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855080266"/>
                  </a:ext>
                </a:extLst>
              </a:tr>
              <a:tr h="406143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i usprawnienie funkcjonowania sieci wodociągowej w m. Wapienne i Sękowa, na terenie Gminy Sękowa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36 440,00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36 440,00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3417639706"/>
                  </a:ext>
                </a:extLst>
              </a:tr>
              <a:tr h="25528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Rozbudowa infrastruktury wodno-kanalizacyjnej na terenie Gminy Sękowa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732 871,08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732 870,30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3079676187"/>
                  </a:ext>
                </a:extLst>
              </a:tr>
              <a:tr h="23440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2268774226"/>
                  </a:ext>
                </a:extLst>
              </a:tr>
              <a:tr h="25528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Rozbudowa infrastruktury wodno-kanalizacyjnej na terenie Gminy Sękowa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2 214,00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236443551"/>
                  </a:ext>
                </a:extLst>
              </a:tr>
              <a:tr h="25528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Budowa przydomowych oczyszczalni ścieków - dotacje dla osób fizycznych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42 500,00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42 500,00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3307767842"/>
                  </a:ext>
                </a:extLst>
              </a:tr>
              <a:tr h="80068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Doposażenie infrastruktury wodno-kanalizacyjnej (stacje uzdatniania wody, oczyszczalnie ścieków) w instalacje fotowoltaiczne na terenie Ziemi Gorlickiej (PŁ) - udział Gminy Sękowa w realizacji zadania przez Związek Gmin Dorzecza Wisłoki (z udziałem środków Polskiego Ładu)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22 969,84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22 969,84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3860141634"/>
                  </a:ext>
                </a:extLst>
              </a:tr>
              <a:tr h="25528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Zakup gruntu pod budowę oczyszczalni ścieków w m. Krzywa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34 220,50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34 220,50</a:t>
                      </a:r>
                      <a:endParaRPr lang="pl-PL" sz="1200" b="0" i="0" u="none" strike="noStrike">
                        <a:solidFill>
                          <a:srgbClr val="0D0D0D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1552251606"/>
                  </a:ext>
                </a:extLst>
              </a:tr>
              <a:tr h="255289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1 003 214,64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385292"/>
                  </a:ext>
                </a:extLst>
              </a:tr>
              <a:tr h="243687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b"/>
                </a:tc>
                <a:extLst>
                  <a:ext uri="{0D108BD9-81ED-4DB2-BD59-A6C34878D82A}">
                    <a16:rowId xmlns:a16="http://schemas.microsoft.com/office/drawing/2014/main" val="541803470"/>
                  </a:ext>
                </a:extLst>
              </a:tr>
              <a:tr h="255289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INWESTYCJE ZWIĄZANE Z GOSPODARKĄ KOMUNALNĄ I OCHRONĄ ŚRODOWISKA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659056"/>
                  </a:ext>
                </a:extLst>
              </a:tr>
              <a:tr h="41774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Realizacja inwestycji w zakresie zielono-niebieskiej infrastruktury na terenie gmin należących do Związku Gmin Dorzecza Wisłoki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402 794,25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402 794,25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1632424630"/>
                  </a:ext>
                </a:extLst>
              </a:tr>
              <a:tr h="406143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zrównoważonej przyszłości - wdrożenie programu ochrony powietrza w Gminie Sękowa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20 565,60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20 565,60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1098657429"/>
                  </a:ext>
                </a:extLst>
              </a:tr>
              <a:tr h="25528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infrastruktury oświetlenia ulicznego w Gminie Sękowa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12 000,00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10 000,00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4116741616"/>
                  </a:ext>
                </a:extLst>
              </a:tr>
              <a:tr h="255289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Modernizacja oświetlenia ulicznego w sołectwie Siary - FS Siary</a:t>
                      </a:r>
                      <a:endParaRPr lang="pl-PL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20 999,36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20 575,00</a:t>
                      </a:r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/>
                </a:tc>
                <a:extLst>
                  <a:ext uri="{0D108BD9-81ED-4DB2-BD59-A6C34878D82A}">
                    <a16:rowId xmlns:a16="http://schemas.microsoft.com/office/drawing/2014/main" val="3009648170"/>
                  </a:ext>
                </a:extLst>
              </a:tr>
              <a:tr h="255289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ŁĄCZNIE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453 934,85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12" marR="7212" marT="7212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886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725542"/>
      </p:ext>
    </p:extLst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764704"/>
            <a:ext cx="81369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Zadłużenie  Gminy Sękowa na koniec 2024r. </a:t>
            </a:r>
          </a:p>
          <a:p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tytułu zaciągniętych kredytów i pożyczek  wynosi  </a:t>
            </a:r>
          </a:p>
          <a:p>
            <a:pPr algn="ctr"/>
            <a:r>
              <a:rPr lang="pl-PL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6 525 829,13 zł</a:t>
            </a:r>
            <a:r>
              <a:rPr lang="pl-PL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 stanowi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14,24 %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wykonanych dochodów ogółem. </a:t>
            </a:r>
          </a:p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stosunku do stanu na 31.12.2023 r. zadłużenie spadło o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4 239 060,00 zł.</a:t>
            </a:r>
          </a:p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Nie zaciągnięto kredytu w kwocie 2 689 060,00 zł</a:t>
            </a:r>
          </a:p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Nadpłacono kredyty w kwocie 1 550 000,00 zł</a:t>
            </a:r>
          </a:p>
        </p:txBody>
      </p:sp>
    </p:spTree>
    <p:extLst>
      <p:ext uri="{BB962C8B-B14F-4D97-AF65-F5344CB8AC3E}">
        <p14:creationId xmlns:p14="http://schemas.microsoft.com/office/powerpoint/2010/main" val="32808463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CD6704-103B-350E-C884-FB0B0A86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4831431"/>
          </a:xfrm>
        </p:spPr>
        <p:txBody>
          <a:bodyPr/>
          <a:lstStyle/>
          <a:p>
            <a:r>
              <a:rPr lang="pl-PL" sz="2500" dirty="0"/>
              <a:t>Udzielone </a:t>
            </a:r>
            <a:r>
              <a:rPr lang="pl-PL" sz="2500" dirty="0" err="1"/>
              <a:t>poż</a:t>
            </a:r>
            <a:endParaRPr lang="pl-PL" sz="2500" dirty="0"/>
          </a:p>
        </p:txBody>
      </p:sp>
    </p:spTree>
    <p:extLst>
      <p:ext uri="{BB962C8B-B14F-4D97-AF65-F5344CB8AC3E}">
        <p14:creationId xmlns:p14="http://schemas.microsoft.com/office/powerpoint/2010/main" val="13095198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AAA528-E794-FF55-B353-9B4618F77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72697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Udzielone pożyczki z budżetu 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E75ADF7-5348-9411-52F6-0F4CFA0D0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4335" y="1556792"/>
            <a:ext cx="7796047" cy="3823147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Dla </a:t>
            </a:r>
            <a:r>
              <a:rPr lang="pl-PL" u="sng" dirty="0">
                <a:latin typeface="Arial" panose="020B0604020202020204" pitchFamily="34" charset="0"/>
                <a:cs typeface="Arial" panose="020B0604020202020204" pitchFamily="34" charset="0"/>
              </a:rPr>
              <a:t>koła gospodyń wiejskich i gospodarzy z siedzibą w siarach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78 928,00 zł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 wyprzedzające finansowanie projektu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„echa kultury: rozwój dziedzictwa kulturowego gminy sękowa poprzez zakup sprzętu muzycznego”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- dofinansowanie ze środków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Effrow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Dla </a:t>
            </a:r>
            <a:r>
              <a:rPr lang="pl-PL" u="sng" dirty="0">
                <a:latin typeface="Arial" panose="020B0604020202020204" pitchFamily="34" charset="0"/>
                <a:cs typeface="Arial" panose="020B0604020202020204" pitchFamily="34" charset="0"/>
              </a:rPr>
              <a:t>ochotniczej straży pożarnej w Ropicy górnej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</a:p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10 000,00 zł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 wyprzedzające finansowanie projektu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„wzmocnienie potencjału ratowniczego poprzez zakup wyposażenia osobistego ratowników oraz sprzętu przeciwpożarowego”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- dofinansowanie z fundacji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kghm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polska miedź</a:t>
            </a:r>
          </a:p>
        </p:txBody>
      </p:sp>
    </p:spTree>
    <p:extLst>
      <p:ext uri="{BB962C8B-B14F-4D97-AF65-F5344CB8AC3E}">
        <p14:creationId xmlns:p14="http://schemas.microsoft.com/office/powerpoint/2010/main" val="10963025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844824"/>
            <a:ext cx="8229600" cy="2091680"/>
          </a:xfrm>
        </p:spPr>
        <p:txBody>
          <a:bodyPr>
            <a:normAutofit/>
          </a:bodyPr>
          <a:lstStyle/>
          <a:p>
            <a:pPr algn="ctr"/>
            <a:r>
              <a:rPr lang="pl-PL" sz="6000" b="1" cap="sm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Dziękuję</a:t>
            </a:r>
            <a:r>
              <a:rPr lang="pl-PL" sz="6000" b="1" cap="small" dirty="0">
                <a:solidFill>
                  <a:schemeClr val="tx1"/>
                </a:solidFill>
              </a:rPr>
              <a:t> </a:t>
            </a:r>
            <a:r>
              <a:rPr lang="pl-PL" sz="6000" b="1" cap="sm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uwagę !</a:t>
            </a:r>
          </a:p>
        </p:txBody>
      </p:sp>
    </p:spTree>
    <p:extLst>
      <p:ext uri="{BB962C8B-B14F-4D97-AF65-F5344CB8AC3E}">
        <p14:creationId xmlns:p14="http://schemas.microsoft.com/office/powerpoint/2010/main" val="139159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ytuł 1"/>
          <p:cNvSpPr>
            <a:spLocks noGrp="1"/>
          </p:cNvSpPr>
          <p:nvPr>
            <p:ph type="title"/>
          </p:nvPr>
        </p:nvSpPr>
        <p:spPr>
          <a:xfrm>
            <a:off x="179512" y="1988840"/>
            <a:ext cx="8229600" cy="3024336"/>
          </a:xfrm>
        </p:spPr>
        <p:txBody>
          <a:bodyPr anchorCtr="1">
            <a:normAutofit fontScale="90000"/>
          </a:bodyPr>
          <a:lstStyle/>
          <a:p>
            <a:r>
              <a:rPr lang="pl-PL" sz="3100" i="1" dirty="0">
                <a:solidFill>
                  <a:schemeClr val="tx1"/>
                </a:solidFill>
              </a:rPr>
              <a:t>	</a:t>
            </a:r>
            <a:br>
              <a:rPr lang="pl-PL" sz="3100" i="1" dirty="0">
                <a:solidFill>
                  <a:schemeClr val="tx1"/>
                </a:solidFill>
              </a:rPr>
            </a:br>
            <a:r>
              <a:rPr lang="pl-PL" sz="3100" i="1" dirty="0">
                <a:solidFill>
                  <a:schemeClr val="tx1"/>
                </a:solidFill>
              </a:rPr>
              <a:t>	</a:t>
            </a:r>
            <a:r>
              <a:rPr lang="pl-PL" sz="3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Serdeczne podziękowania na ręce</a:t>
            </a:r>
            <a:br>
              <a:rPr lang="pl-PL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Radnych Rady Gminy Sękowa, Sołtysów</a:t>
            </a:r>
            <a:br>
              <a:rPr lang="pl-PL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oraz wszystkich osób, które swoją pracą i wsparciem przyczyniły się do rozwoju Gminy Sękowa</a:t>
            </a:r>
            <a:br>
              <a:rPr lang="pl-PL" i="1" dirty="0">
                <a:solidFill>
                  <a:schemeClr val="tx1"/>
                </a:solidFill>
              </a:rPr>
            </a:br>
            <a:br>
              <a:rPr lang="pl-PL" i="1" dirty="0">
                <a:solidFill>
                  <a:schemeClr val="tx1"/>
                </a:solidFill>
              </a:rPr>
            </a:br>
            <a:br>
              <a:rPr lang="pl-PL" i="1" dirty="0">
                <a:solidFill>
                  <a:schemeClr val="tx1"/>
                </a:solidFill>
              </a:rPr>
            </a:br>
            <a:br>
              <a:rPr lang="pl-PL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Wójt Gminy Sękowa</a:t>
            </a:r>
            <a:endParaRPr lang="pl-PL" altLang="pl-PL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rostokąt 1"/>
          <p:cNvSpPr>
            <a:spLocks noChangeArrowheads="1"/>
          </p:cNvSpPr>
          <p:nvPr/>
        </p:nvSpPr>
        <p:spPr bwMode="auto">
          <a:xfrm>
            <a:off x="179385" y="39688"/>
            <a:ext cx="8425061" cy="75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 typeface="Wingdings 3" pitchFamily="18" charset="2"/>
              <a:buNone/>
            </a:pPr>
            <a:r>
              <a:rPr lang="pl-PL" altLang="pl-PL" sz="2100" b="1" dirty="0">
                <a:latin typeface="Century Gothic" pitchFamily="34" charset="0"/>
              </a:rPr>
              <a:t>REALIZACJA BUDŻETU GMINY SĘKOWA NA 31 GRUDNIA 2024</a:t>
            </a:r>
            <a:endParaRPr lang="pl-PL" altLang="pl-PL" sz="2100" dirty="0">
              <a:latin typeface="Century Gothic" pitchFamily="34" charset="0"/>
            </a:endParaRPr>
          </a:p>
          <a:p>
            <a:pPr algn="ctr" eaLnBrk="1" hangingPunct="1"/>
            <a:r>
              <a:rPr lang="pl-PL" altLang="pl-PL" sz="2200" b="1" dirty="0">
                <a:latin typeface="Times New Roman" pitchFamily="18" charset="0"/>
                <a:cs typeface="Times New Roman" pitchFamily="18" charset="0"/>
              </a:rPr>
              <a:t>		</a:t>
            </a:r>
            <a:endParaRPr lang="pl-PL" altLang="pl-PL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D4690F2-8315-D76D-7C99-7B4152F46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675735"/>
              </p:ext>
            </p:extLst>
          </p:nvPr>
        </p:nvGraphicFramePr>
        <p:xfrm>
          <a:off x="145745" y="416714"/>
          <a:ext cx="8425059" cy="5162054"/>
        </p:xfrm>
        <a:graphic>
          <a:graphicData uri="http://schemas.openxmlformats.org/drawingml/2006/table">
            <a:tbl>
              <a:tblPr firstRow="1" firstCol="1" bandRow="1"/>
              <a:tblGrid>
                <a:gridCol w="432174">
                  <a:extLst>
                    <a:ext uri="{9D8B030D-6E8A-4147-A177-3AD203B41FA5}">
                      <a16:colId xmlns:a16="http://schemas.microsoft.com/office/drawing/2014/main" val="3241717393"/>
                    </a:ext>
                  </a:extLst>
                </a:gridCol>
                <a:gridCol w="4015573">
                  <a:extLst>
                    <a:ext uri="{9D8B030D-6E8A-4147-A177-3AD203B41FA5}">
                      <a16:colId xmlns:a16="http://schemas.microsoft.com/office/drawing/2014/main" val="3218789186"/>
                    </a:ext>
                  </a:extLst>
                </a:gridCol>
                <a:gridCol w="1569215">
                  <a:extLst>
                    <a:ext uri="{9D8B030D-6E8A-4147-A177-3AD203B41FA5}">
                      <a16:colId xmlns:a16="http://schemas.microsoft.com/office/drawing/2014/main" val="1612268517"/>
                    </a:ext>
                  </a:extLst>
                </a:gridCol>
                <a:gridCol w="1434331">
                  <a:extLst>
                    <a:ext uri="{9D8B030D-6E8A-4147-A177-3AD203B41FA5}">
                      <a16:colId xmlns:a16="http://schemas.microsoft.com/office/drawing/2014/main" val="830084220"/>
                    </a:ext>
                  </a:extLst>
                </a:gridCol>
                <a:gridCol w="973766">
                  <a:extLst>
                    <a:ext uri="{9D8B030D-6E8A-4147-A177-3AD203B41FA5}">
                      <a16:colId xmlns:a16="http://schemas.microsoft.com/office/drawing/2014/main" val="1499926965"/>
                    </a:ext>
                  </a:extLst>
                </a:gridCol>
              </a:tblGrid>
              <a:tr h="18187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Lp.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Nazwa: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Plan na dzień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Wykonanie na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4C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785067"/>
                  </a:ext>
                </a:extLst>
              </a:tr>
              <a:tr h="17816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31 grudnia 2024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grudnia 2024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wykonania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68505"/>
                  </a:ext>
                </a:extLst>
              </a:tr>
              <a:tr h="25215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DOCHODY OGÓŁEM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44 945 073,30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45 812 476,82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101,93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02122"/>
                  </a:ext>
                </a:extLst>
              </a:tr>
              <a:tr h="18654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dochody bieżące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29 630 168,23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30 655 043,32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103,46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38423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dochody majątkowe,</a:t>
                      </a:r>
                    </a:p>
                    <a:p>
                      <a:pPr algn="l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w tym: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15 314 905,07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15 157 433,50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98,97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173008"/>
                  </a:ext>
                </a:extLst>
              </a:tr>
              <a:tr h="19925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dochody ze sprzedaży majątku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95 291,17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95 291,17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213784"/>
                  </a:ext>
                </a:extLst>
              </a:tr>
              <a:tr h="275798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WYDATKI OGÓŁEM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41 823 156,77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38 661 832,01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92,44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09860"/>
                  </a:ext>
                </a:extLst>
              </a:tr>
              <a:tr h="18187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wydatki bieżące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28 265 414,69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27 586 673,88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97,60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775726"/>
                  </a:ext>
                </a:extLst>
              </a:tr>
              <a:tr h="18939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wydatki majątkowe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13 557 742,08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11 075 158,13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81,69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850753"/>
                  </a:ext>
                </a:extLst>
              </a:tr>
              <a:tr h="2523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III.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WYNIK BUDŻETU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3 121 916,53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7 150 644,81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229,05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57065"/>
                  </a:ext>
                </a:extLst>
              </a:tr>
              <a:tr h="22789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NADWYŻKA OPERACYJNA BUDŻETU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1 364 753,54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3 068 369,44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224,83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428862"/>
                  </a:ext>
                </a:extLst>
              </a:tr>
              <a:tr h="22447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IV.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PRZYCHODY 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1 956 071,47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6 061 491,93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309,88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3353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Przychody </a:t>
                      </a:r>
                      <a:r>
                        <a:rPr lang="pl-PL" sz="900" b="0" i="0" u="none" strike="noStrike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j.s.t.z</a:t>
                      </a:r>
                      <a:r>
                        <a:rPr lang="pl-PL" sz="9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niewykorzystanych środków pieniężnych na rachunku bieżącym budżetu, wynikających z rozliczenia dochodów i wydatków nimi finansowanych związanych ze szczególnymi zasadami wykonywania budżetu.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1 849 700,93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4 757 827,00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257,22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6323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Przychody jednostek samorządu terytorialnego z wynikających z rozliczenia środków określonych w art. 5 ust. 1 pkt 2 ustawy i dotacji na realizację programu, projektu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17 442,54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17 442,54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104843"/>
                  </a:ext>
                </a:extLst>
              </a:tr>
              <a:tr h="76783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Wolne środki, o których mowa w art. 217 ust. 2 pkt 6 ustawy (z rozliczenia k. i p. z 2022 roku)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1 197 294,39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56882"/>
                  </a:ext>
                </a:extLst>
              </a:tr>
              <a:tr h="18219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Przychody ze spłat pożyczek i kredytów udzielonych ze środków publicznych 	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88 928,00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88 928,00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436703"/>
                  </a:ext>
                </a:extLst>
              </a:tr>
              <a:tr h="21219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ROZCHODY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5 077 988,00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5 077 988,0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746187"/>
                  </a:ext>
                </a:extLst>
              </a:tr>
              <a:tr h="146051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Spłata pożyczek otrzymanych na finansowanie zadań realizowanych z udziałem środków pochodzących z budżetu Unii Europejskiej 	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2 927 000,00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2 927 000,00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80610"/>
                  </a:ext>
                </a:extLst>
              </a:tr>
              <a:tr h="1915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Udzielone pożyczki i kredyty 	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88 928,00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88 928,00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36106"/>
                  </a:ext>
                </a:extLst>
              </a:tr>
              <a:tr h="196552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Spłaty otrzymanych krajowych pożyczek i kredytów 	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1 312 060,00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1 312 060,00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663626"/>
                  </a:ext>
                </a:extLst>
              </a:tr>
              <a:tr h="164376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Przelewy na rachunki lokat 	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750 000,00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750 000,00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616988"/>
                  </a:ext>
                </a:extLst>
              </a:tr>
              <a:tr h="164376">
                <a:tc>
                  <a:txBody>
                    <a:bodyPr/>
                    <a:lstStyle/>
                    <a:p>
                      <a:pPr algn="ctr" rtl="0" fontAlgn="ctr"/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C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u="none" strike="noStrike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Wynik bieżący budżetu z uwzględnieniem § 905, 906, 950 i 954 </a:t>
                      </a:r>
                      <a:r>
                        <a:rPr lang="pl-PL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3 320 825,01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9 129 861,37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274,93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9823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1">
            <a:extLst>
              <a:ext uri="{FF2B5EF4-FFF2-40B4-BE49-F238E27FC236}">
                <a16:creationId xmlns:a16="http://schemas.microsoft.com/office/drawing/2014/main" id="{B81F656C-CFFE-49E5-885D-F7C5FBA7D6EC}"/>
              </a:ext>
            </a:extLst>
          </p:cNvPr>
          <p:cNvSpPr/>
          <p:nvPr/>
        </p:nvSpPr>
        <p:spPr>
          <a:xfrm>
            <a:off x="323526" y="260648"/>
            <a:ext cx="8208911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2400" b="1" u="sng" kern="0" dirty="0">
                <a:latin typeface="Arial Black" pitchFamily="34"/>
              </a:rPr>
              <a:t>Budżet Gminy Sękowa</a:t>
            </a:r>
            <a:r>
              <a:rPr lang="pl-PL" sz="2400" b="1" kern="0" dirty="0">
                <a:latin typeface="Arial Black" pitchFamily="34"/>
              </a:rPr>
              <a:t> w latach 2010 - 2024</a:t>
            </a:r>
            <a:endParaRPr lang="pl-PL" sz="2400" kern="0" dirty="0">
              <a:latin typeface="Arial Black" pitchFamily="34"/>
            </a:endParaRPr>
          </a:p>
        </p:txBody>
      </p:sp>
      <p:graphicFrame>
        <p:nvGraphicFramePr>
          <p:cNvPr id="2" name="Wykres 6">
            <a:extLst>
              <a:ext uri="{FF2B5EF4-FFF2-40B4-BE49-F238E27FC236}">
                <a16:creationId xmlns:a16="http://schemas.microsoft.com/office/drawing/2014/main" id="{EA46A9CC-9224-4AEA-B9D5-E0E07BC40C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0394675"/>
              </p:ext>
            </p:extLst>
          </p:nvPr>
        </p:nvGraphicFramePr>
        <p:xfrm>
          <a:off x="179512" y="2738536"/>
          <a:ext cx="8448675" cy="2829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537963B-5D53-D110-9EB8-3BAE2993B0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422032"/>
              </p:ext>
            </p:extLst>
          </p:nvPr>
        </p:nvGraphicFramePr>
        <p:xfrm>
          <a:off x="347536" y="722313"/>
          <a:ext cx="8040887" cy="1554558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accent2"/>
                  </a:outerShdw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174764">
                  <a:extLst>
                    <a:ext uri="{9D8B030D-6E8A-4147-A177-3AD203B41FA5}">
                      <a16:colId xmlns:a16="http://schemas.microsoft.com/office/drawing/2014/main" val="3916419610"/>
                    </a:ext>
                  </a:extLst>
                </a:gridCol>
                <a:gridCol w="1216573">
                  <a:extLst>
                    <a:ext uri="{9D8B030D-6E8A-4147-A177-3AD203B41FA5}">
                      <a16:colId xmlns:a16="http://schemas.microsoft.com/office/drawing/2014/main" val="3765965216"/>
                    </a:ext>
                  </a:extLst>
                </a:gridCol>
                <a:gridCol w="986429">
                  <a:extLst>
                    <a:ext uri="{9D8B030D-6E8A-4147-A177-3AD203B41FA5}">
                      <a16:colId xmlns:a16="http://schemas.microsoft.com/office/drawing/2014/main" val="2200677747"/>
                    </a:ext>
                  </a:extLst>
                </a:gridCol>
                <a:gridCol w="1165780">
                  <a:extLst>
                    <a:ext uri="{9D8B030D-6E8A-4147-A177-3AD203B41FA5}">
                      <a16:colId xmlns:a16="http://schemas.microsoft.com/office/drawing/2014/main" val="858581335"/>
                    </a:ext>
                  </a:extLst>
                </a:gridCol>
                <a:gridCol w="1165780">
                  <a:extLst>
                    <a:ext uri="{9D8B030D-6E8A-4147-A177-3AD203B41FA5}">
                      <a16:colId xmlns:a16="http://schemas.microsoft.com/office/drawing/2014/main" val="2249584889"/>
                    </a:ext>
                  </a:extLst>
                </a:gridCol>
                <a:gridCol w="1076105">
                  <a:extLst>
                    <a:ext uri="{9D8B030D-6E8A-4147-A177-3AD203B41FA5}">
                      <a16:colId xmlns:a16="http://schemas.microsoft.com/office/drawing/2014/main" val="289009997"/>
                    </a:ext>
                  </a:extLst>
                </a:gridCol>
                <a:gridCol w="1255456">
                  <a:extLst>
                    <a:ext uri="{9D8B030D-6E8A-4147-A177-3AD203B41FA5}">
                      <a16:colId xmlns:a16="http://schemas.microsoft.com/office/drawing/2014/main" val="2333009208"/>
                    </a:ext>
                  </a:extLst>
                </a:gridCol>
              </a:tblGrid>
              <a:tr h="25442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treść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 r.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 r.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r.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r.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56118"/>
                  </a:ext>
                </a:extLst>
              </a:tr>
              <a:tr h="31610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DOCHODY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15 539 149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52 480 894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41 446 960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43 796 520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47 997 148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45 812 476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2216353"/>
                  </a:ext>
                </a:extLst>
              </a:tr>
              <a:tr h="35952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WYDATKI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16 423 809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52 043 343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37 554 940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42 393 389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53 268 472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38 661 832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3350054"/>
                  </a:ext>
                </a:extLst>
              </a:tr>
              <a:tr h="624503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NADWYŻKA/    DEFICYT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-884 660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437 551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3 629 350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1 403 131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-5 271 324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7 150 644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519424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ChangeArrowheads="1"/>
          </p:cNvSpPr>
          <p:nvPr/>
        </p:nvSpPr>
        <p:spPr bwMode="auto">
          <a:xfrm>
            <a:off x="323455" y="404664"/>
            <a:ext cx="8280920" cy="64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pl-PL" altLang="pl-PL" sz="2000" b="1" dirty="0"/>
              <a:t>STRUKTURA ZREALIZOWANYCH DOCHODÓW BIEŻĄCYCH 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pl-PL" altLang="pl-PL" sz="1600" dirty="0"/>
              <a:t>	Plan 29 630 168,23 zł – realizacja </a:t>
            </a:r>
            <a:r>
              <a:rPr lang="pl-PL" altLang="pl-PL" sz="1600" b="1" dirty="0"/>
              <a:t>30 655 043,32 zł</a:t>
            </a:r>
            <a:r>
              <a:rPr lang="pl-PL" altLang="pl-PL" sz="1600" dirty="0"/>
              <a:t> tj. 103,46 %</a:t>
            </a:r>
            <a:endParaRPr lang="pl-PL" altLang="pl-PL" sz="1600" b="1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AA9D5B3-1238-37F2-D449-B4DFFB191D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936861"/>
              </p:ext>
            </p:extLst>
          </p:nvPr>
        </p:nvGraphicFramePr>
        <p:xfrm>
          <a:off x="179512" y="1916832"/>
          <a:ext cx="8424863" cy="2380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5229">
                  <a:extLst>
                    <a:ext uri="{9D8B030D-6E8A-4147-A177-3AD203B41FA5}">
                      <a16:colId xmlns:a16="http://schemas.microsoft.com/office/drawing/2014/main" val="1042383247"/>
                    </a:ext>
                  </a:extLst>
                </a:gridCol>
                <a:gridCol w="3307179">
                  <a:extLst>
                    <a:ext uri="{9D8B030D-6E8A-4147-A177-3AD203B41FA5}">
                      <a16:colId xmlns:a16="http://schemas.microsoft.com/office/drawing/2014/main" val="1749416729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0622138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25794673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4768072"/>
                    </a:ext>
                  </a:extLst>
                </a:gridCol>
                <a:gridCol w="936031">
                  <a:extLst>
                    <a:ext uri="{9D8B030D-6E8A-4147-A177-3AD203B41FA5}">
                      <a16:colId xmlns:a16="http://schemas.microsoft.com/office/drawing/2014/main" val="2474511952"/>
                    </a:ext>
                  </a:extLst>
                </a:gridCol>
              </a:tblGrid>
              <a:tr h="55893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Lp.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Źródło dochodów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po zmianach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Wykonanie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</a:p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wykonania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Struktura</a:t>
                      </a:r>
                    </a:p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 %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811411"/>
                  </a:ext>
                </a:extLst>
              </a:tr>
              <a:tr h="36440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Subwencja ogólna z budżetu państwa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14 504 043,00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14 504 043,00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100,00%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47,31%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983626"/>
                  </a:ext>
                </a:extLst>
              </a:tr>
              <a:tr h="36440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Dotacje i dochody celowe </a:t>
                      </a:r>
                    </a:p>
                    <a:p>
                      <a:pPr algn="l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realizację zadań bieżących gminy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6 495 706,76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7 288 935,40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112,21%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23,78%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913832"/>
                  </a:ext>
                </a:extLst>
              </a:tr>
              <a:tr h="36440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Udziały w podatkach centralnych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3 537 558,00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3 537 558,00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100,00%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11,54%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05576"/>
                  </a:ext>
                </a:extLst>
              </a:tr>
              <a:tr h="36440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1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Podatki, opłaty i pozostałe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5 092 860,47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5 324 506,92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104,55%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17,37%</a:t>
                      </a:r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963975"/>
                  </a:ext>
                </a:extLst>
              </a:tr>
              <a:tr h="36440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Razem dochody bieżące: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29 630 168,23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30 655 043,32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103,46%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100,00%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714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33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11560" y="118065"/>
            <a:ext cx="763284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STRUKTURA WYKONANYCH</a:t>
            </a:r>
          </a:p>
          <a:p>
            <a:pPr algn="ctr"/>
            <a:r>
              <a:rPr lang="pl-PL" sz="2400" b="1" dirty="0"/>
              <a:t>DOCHODÓW BIEŻĄCYCH BUDŻETU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271264" y="994298"/>
            <a:ext cx="8184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Wykonanie dochodów </a:t>
            </a:r>
            <a:r>
              <a:rPr lang="pl-PL" dirty="0">
                <a:solidFill>
                  <a:srgbClr val="FF0000"/>
                </a:solidFill>
              </a:rPr>
              <a:t>bieżących</a:t>
            </a:r>
            <a:r>
              <a:rPr lang="pl-PL" dirty="0"/>
              <a:t> budżetu na 31.12.2024 r.: </a:t>
            </a:r>
            <a:r>
              <a:rPr lang="pl-PL" altLang="pl-PL" sz="1800" b="1" dirty="0"/>
              <a:t>30 655 043,32 </a:t>
            </a:r>
            <a:r>
              <a:rPr lang="pl-PL" b="1" u="sng" dirty="0"/>
              <a:t>zł</a:t>
            </a:r>
          </a:p>
        </p:txBody>
      </p:sp>
      <p:graphicFrame>
        <p:nvGraphicFramePr>
          <p:cNvPr id="9" name="Wykres 8"/>
          <p:cNvGraphicFramePr/>
          <p:nvPr>
            <p:extLst>
              <p:ext uri="{D42A27DB-BD31-4B8C-83A1-F6EECF244321}">
                <p14:modId xmlns:p14="http://schemas.microsoft.com/office/powerpoint/2010/main" val="4272775200"/>
              </p:ext>
            </p:extLst>
          </p:nvPr>
        </p:nvGraphicFramePr>
        <p:xfrm>
          <a:off x="258619" y="1381726"/>
          <a:ext cx="8196946" cy="4332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4696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16F62F-5FD0-4356-8FD1-757D1252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776" y="260648"/>
            <a:ext cx="7797662" cy="648072"/>
          </a:xfrm>
        </p:spPr>
        <p:txBody>
          <a:bodyPr/>
          <a:lstStyle/>
          <a:p>
            <a:pPr algn="ctr"/>
            <a: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  <a:t>Wykonanie SUBWENCJI OGÓLNEJ </a:t>
            </a:r>
            <a:b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pl-PL" sz="1600" dirty="0">
                <a:solidFill>
                  <a:schemeClr val="tx1"/>
                </a:solidFill>
                <a:latin typeface="Arial Black" panose="020B0A04020102020204" pitchFamily="34" charset="0"/>
              </a:rPr>
              <a:t>w 2024 roku</a:t>
            </a:r>
          </a:p>
        </p:txBody>
      </p:sp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AFAC8DD5-A3E6-4416-9752-42AA13CE078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98355169"/>
              </p:ext>
            </p:extLst>
          </p:nvPr>
        </p:nvGraphicFramePr>
        <p:xfrm>
          <a:off x="467544" y="1811879"/>
          <a:ext cx="3697610" cy="2157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805">
                  <a:extLst>
                    <a:ext uri="{9D8B030D-6E8A-4147-A177-3AD203B41FA5}">
                      <a16:colId xmlns:a16="http://schemas.microsoft.com/office/drawing/2014/main" val="658672351"/>
                    </a:ext>
                  </a:extLst>
                </a:gridCol>
                <a:gridCol w="1848805">
                  <a:extLst>
                    <a:ext uri="{9D8B030D-6E8A-4147-A177-3AD203B41FA5}">
                      <a16:colId xmlns:a16="http://schemas.microsoft.com/office/drawing/2014/main" val="973172540"/>
                    </a:ext>
                  </a:extLst>
                </a:gridCol>
              </a:tblGrid>
              <a:tr h="43146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Część wyrównawcza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6 718 461,00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316059"/>
                  </a:ext>
                </a:extLst>
              </a:tr>
              <a:tr h="43146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Część oświatowa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6 882 744,00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84623"/>
                  </a:ext>
                </a:extLst>
              </a:tr>
              <a:tr h="43146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Uzupełnienie subwencji ogólnej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650 043,00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736209"/>
                  </a:ext>
                </a:extLst>
              </a:tr>
              <a:tr h="43146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Część rozwojowa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252 795,00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284376"/>
                  </a:ext>
                </a:extLst>
              </a:tr>
              <a:tr h="43146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RAZEM: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14 504 043,00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47972"/>
                  </a:ext>
                </a:extLst>
              </a:tr>
            </a:tbl>
          </a:graphicData>
        </a:graphic>
      </p:graphicFrame>
      <p:graphicFrame>
        <p:nvGraphicFramePr>
          <p:cNvPr id="10" name="Symbol zastępczy zawartości 9">
            <a:extLst>
              <a:ext uri="{FF2B5EF4-FFF2-40B4-BE49-F238E27FC236}">
                <a16:creationId xmlns:a16="http://schemas.microsoft.com/office/drawing/2014/main" id="{78C3B504-BC31-4E0E-BF3D-935B546C95B0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98867131"/>
              </p:ext>
            </p:extLst>
          </p:nvPr>
        </p:nvGraphicFramePr>
        <p:xfrm>
          <a:off x="4357426" y="908720"/>
          <a:ext cx="3954587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9163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16F62F-5FD0-4356-8FD1-757D1252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76672"/>
            <a:ext cx="7916477" cy="648072"/>
          </a:xfrm>
        </p:spPr>
        <p:txBody>
          <a:bodyPr/>
          <a:lstStyle/>
          <a:p>
            <a:pPr algn="ctr"/>
            <a: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  <a:t>Wykonanie dochodów własnych </a:t>
            </a:r>
            <a:br>
              <a:rPr lang="pl-PL" sz="20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pl-PL" sz="1600" dirty="0">
                <a:solidFill>
                  <a:schemeClr val="tx1"/>
                </a:solidFill>
                <a:latin typeface="Arial Black" panose="020B0A04020102020204" pitchFamily="34" charset="0"/>
              </a:rPr>
              <a:t>bieżących w 2024 roku</a:t>
            </a:r>
          </a:p>
        </p:txBody>
      </p:sp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AFAC8DD5-A3E6-4416-9752-42AA13CE078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44153525"/>
              </p:ext>
            </p:extLst>
          </p:nvPr>
        </p:nvGraphicFramePr>
        <p:xfrm>
          <a:off x="514350" y="2063750"/>
          <a:ext cx="3697610" cy="2157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805">
                  <a:extLst>
                    <a:ext uri="{9D8B030D-6E8A-4147-A177-3AD203B41FA5}">
                      <a16:colId xmlns:a16="http://schemas.microsoft.com/office/drawing/2014/main" val="658672351"/>
                    </a:ext>
                  </a:extLst>
                </a:gridCol>
                <a:gridCol w="1848805">
                  <a:extLst>
                    <a:ext uri="{9D8B030D-6E8A-4147-A177-3AD203B41FA5}">
                      <a16:colId xmlns:a16="http://schemas.microsoft.com/office/drawing/2014/main" val="973172540"/>
                    </a:ext>
                  </a:extLst>
                </a:gridCol>
              </a:tblGrid>
              <a:tr h="43146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Podatki i opłaty lokalne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3 927 844,07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484623"/>
                  </a:ext>
                </a:extLst>
              </a:tr>
              <a:tr h="43146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Udziały w podatkach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3 537 558,00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736209"/>
                  </a:ext>
                </a:extLst>
              </a:tr>
              <a:tr h="43146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Dochody b. z majątku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649 262,73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97091"/>
                  </a:ext>
                </a:extLst>
              </a:tr>
              <a:tr h="431468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Pozostałe dochody własne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842 691,29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290587"/>
                  </a:ext>
                </a:extLst>
              </a:tr>
              <a:tr h="43146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RAZEM: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8 957 356,09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47972"/>
                  </a:ext>
                </a:extLst>
              </a:tr>
            </a:tbl>
          </a:graphicData>
        </a:graphic>
      </p:graphicFrame>
      <p:graphicFrame>
        <p:nvGraphicFramePr>
          <p:cNvPr id="10" name="Symbol zastępczy zawartości 9">
            <a:extLst>
              <a:ext uri="{FF2B5EF4-FFF2-40B4-BE49-F238E27FC236}">
                <a16:creationId xmlns:a16="http://schemas.microsoft.com/office/drawing/2014/main" id="{78C3B504-BC31-4E0E-BF3D-935B546C95B0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355750857"/>
              </p:ext>
            </p:extLst>
          </p:nvPr>
        </p:nvGraphicFramePr>
        <p:xfrm>
          <a:off x="4357426" y="1268760"/>
          <a:ext cx="3954587" cy="410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1277580"/>
      </p:ext>
    </p:extLst>
  </p:cSld>
  <p:clrMapOvr>
    <a:masterClrMapping/>
  </p:clrMapOvr>
</p:sld>
</file>

<file path=ppt/theme/theme1.xml><?xml version="1.0" encoding="utf-8"?>
<a:theme xmlns:a="http://schemas.openxmlformats.org/drawingml/2006/main" name="Wydarzenie główne">
  <a:themeElements>
    <a:clrScheme name="Średni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ydarzenie główne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ydarzenie główne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TM04033927[[fn=Wydarzenie główne]]</Template>
  <TotalTime>31638</TotalTime>
  <Words>3090</Words>
  <Application>Microsoft Office PowerPoint</Application>
  <PresentationFormat>Pokaz na ekranie (4:3)</PresentationFormat>
  <Paragraphs>851</Paragraphs>
  <Slides>36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13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50" baseType="lpstr">
      <vt:lpstr>Aharoni</vt:lpstr>
      <vt:lpstr>Aptos</vt:lpstr>
      <vt:lpstr>Arial</vt:lpstr>
      <vt:lpstr>Arial Black</vt:lpstr>
      <vt:lpstr>Calibri</vt:lpstr>
      <vt:lpstr>Cambria</vt:lpstr>
      <vt:lpstr>Century Gothic</vt:lpstr>
      <vt:lpstr>Comic Sans MS</vt:lpstr>
      <vt:lpstr>Copperplate Gothic Bold</vt:lpstr>
      <vt:lpstr>Impact</vt:lpstr>
      <vt:lpstr>Times New Roman</vt:lpstr>
      <vt:lpstr>Wingdings</vt:lpstr>
      <vt:lpstr>Wingdings 3</vt:lpstr>
      <vt:lpstr>Wydarzenie główne</vt:lpstr>
      <vt:lpstr>Prezentacja programu PowerPoint</vt:lpstr>
      <vt:lpstr>Prezentacja programu PowerPoint</vt:lpstr>
      <vt:lpstr>Zmiany PLANOWANego BUDŻETu</vt:lpstr>
      <vt:lpstr>Prezentacja programu PowerPoint</vt:lpstr>
      <vt:lpstr>Prezentacja programu PowerPoint</vt:lpstr>
      <vt:lpstr>Prezentacja programu PowerPoint</vt:lpstr>
      <vt:lpstr>Prezentacja programu PowerPoint</vt:lpstr>
      <vt:lpstr>Wykonanie SUBWENCJI OGÓLNEJ  w 2024 roku</vt:lpstr>
      <vt:lpstr>Wykonanie dochodów własnych  bieżących w 2024 roku</vt:lpstr>
      <vt:lpstr>Wykonanie DOTACJI I ŚRODKÓW KRAJOWYCH  w 2024 roku</vt:lpstr>
      <vt:lpstr>ŚRODKI Z BUDŻETU UNII EUROPEJSKIEJ NA PROJEKTY BIEŻĄCE w 2024 roku</vt:lpstr>
      <vt:lpstr>Prezentacja programu PowerPoint</vt:lpstr>
      <vt:lpstr>Wykonanie DOTACJI KRAJOWYCH  PRZEZNACZONYCH NA INWESTYCJE w 2024 roku</vt:lpstr>
      <vt:lpstr>Wykonanie DOTACJI UNIJNYCH PRZEZNACZONYCH NA INWESTYCJE w 2024 roku</vt:lpstr>
      <vt:lpstr>Prezentacja programu PowerPoint</vt:lpstr>
      <vt:lpstr>Sprzedaż nieruchomości</vt:lpstr>
      <vt:lpstr>Prezentacja programu PowerPoint</vt:lpstr>
      <vt:lpstr>Prezentacja programu PowerPoint</vt:lpstr>
      <vt:lpstr>Struktura wydatków budżetu Gminy Sękowa  w latach 2010 – 2024</vt:lpstr>
      <vt:lpstr>Struktura zrealizowanych wydatków w 2024 roku</vt:lpstr>
      <vt:lpstr>Struktura zrealizowanych wydatków w 2024 roku</vt:lpstr>
      <vt:lpstr>Wydatki bieżące 2023-2024</vt:lpstr>
      <vt:lpstr>Wydatki majątkowe 2023-2024</vt:lpstr>
      <vt:lpstr>Prezentacja programu PowerPoint</vt:lpstr>
      <vt:lpstr>NA INWESTYCJE I REMONTY   w 2024 ROKU WYDANO</vt:lpstr>
      <vt:lpstr>Prezentacja programu PowerPoint</vt:lpstr>
      <vt:lpstr>GŁÓWNE OBSZARY INWESTOWANIA  GMINy SĘKOWA w 2024 Roku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Udzielone poż</vt:lpstr>
      <vt:lpstr>Udzielone pożyczki z budżetu </vt:lpstr>
      <vt:lpstr>Dziękuję za uwagę !</vt:lpstr>
      <vt:lpstr>   Serdeczne podziękowania na ręce Radnych Rady Gminy Sękowa, Sołtysów oraz wszystkich osób, które swoją pracą i wsparciem przyczyniły się do rozwoju Gminy Sękowa         Wójt Gminy Sękowa</vt:lpstr>
    </vt:vector>
  </TitlesOfParts>
  <Company>UG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Spotkanie noworoczne 2010 rok</dc:title>
  <dc:creator>Mychal</dc:creator>
  <cp:lastModifiedBy>skarbnik.sekowa@outlook.com</cp:lastModifiedBy>
  <cp:revision>848</cp:revision>
  <cp:lastPrinted>2025-05-22T11:04:38Z</cp:lastPrinted>
  <dcterms:created xsi:type="dcterms:W3CDTF">2010-01-26T13:22:12Z</dcterms:created>
  <dcterms:modified xsi:type="dcterms:W3CDTF">2025-05-22T13:18:34Z</dcterms:modified>
</cp:coreProperties>
</file>